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30"/>
  </p:notesMasterIdLst>
  <p:sldIdLst>
    <p:sldId id="256" r:id="rId2"/>
    <p:sldId id="257" r:id="rId3"/>
    <p:sldId id="263" r:id="rId4"/>
    <p:sldId id="262" r:id="rId5"/>
    <p:sldId id="259" r:id="rId6"/>
    <p:sldId id="260" r:id="rId7"/>
    <p:sldId id="261" r:id="rId8"/>
    <p:sldId id="280" r:id="rId9"/>
    <p:sldId id="279" r:id="rId10"/>
    <p:sldId id="281" r:id="rId11"/>
    <p:sldId id="433" r:id="rId12"/>
    <p:sldId id="264" r:id="rId13"/>
    <p:sldId id="282" r:id="rId14"/>
    <p:sldId id="283" r:id="rId15"/>
    <p:sldId id="285" r:id="rId16"/>
    <p:sldId id="284" r:id="rId17"/>
    <p:sldId id="286" r:id="rId18"/>
    <p:sldId id="287" r:id="rId19"/>
    <p:sldId id="288" r:id="rId20"/>
    <p:sldId id="289" r:id="rId21"/>
    <p:sldId id="308" r:id="rId22"/>
    <p:sldId id="291" r:id="rId23"/>
    <p:sldId id="293" r:id="rId24"/>
    <p:sldId id="292" r:id="rId25"/>
    <p:sldId id="270" r:id="rId26"/>
    <p:sldId id="271" r:id="rId27"/>
    <p:sldId id="274" r:id="rId28"/>
    <p:sldId id="276" r:id="rId29"/>
    <p:sldId id="277" r:id="rId30"/>
    <p:sldId id="295" r:id="rId31"/>
    <p:sldId id="304" r:id="rId32"/>
    <p:sldId id="305" r:id="rId33"/>
    <p:sldId id="306" r:id="rId34"/>
    <p:sldId id="307" r:id="rId35"/>
    <p:sldId id="310" r:id="rId36"/>
    <p:sldId id="314" r:id="rId37"/>
    <p:sldId id="319" r:id="rId38"/>
    <p:sldId id="320" r:id="rId39"/>
    <p:sldId id="315" r:id="rId40"/>
    <p:sldId id="316" r:id="rId41"/>
    <p:sldId id="317" r:id="rId42"/>
    <p:sldId id="318" r:id="rId43"/>
    <p:sldId id="298" r:id="rId44"/>
    <p:sldId id="321" r:id="rId45"/>
    <p:sldId id="300" r:id="rId46"/>
    <p:sldId id="322" r:id="rId47"/>
    <p:sldId id="323" r:id="rId48"/>
    <p:sldId id="324" r:id="rId49"/>
    <p:sldId id="325" r:id="rId50"/>
    <p:sldId id="327" r:id="rId51"/>
    <p:sldId id="495" r:id="rId52"/>
    <p:sldId id="493" r:id="rId53"/>
    <p:sldId id="265" r:id="rId54"/>
    <p:sldId id="452" r:id="rId55"/>
    <p:sldId id="278" r:id="rId56"/>
    <p:sldId id="329" r:id="rId57"/>
    <p:sldId id="354" r:id="rId58"/>
    <p:sldId id="372" r:id="rId59"/>
    <p:sldId id="373" r:id="rId60"/>
    <p:sldId id="375" r:id="rId61"/>
    <p:sldId id="434" r:id="rId62"/>
    <p:sldId id="411" r:id="rId63"/>
    <p:sldId id="435" r:id="rId64"/>
    <p:sldId id="436" r:id="rId65"/>
    <p:sldId id="439" r:id="rId66"/>
    <p:sldId id="379" r:id="rId67"/>
    <p:sldId id="337" r:id="rId68"/>
    <p:sldId id="441" r:id="rId69"/>
    <p:sldId id="442" r:id="rId70"/>
    <p:sldId id="443" r:id="rId71"/>
    <p:sldId id="444" r:id="rId72"/>
    <p:sldId id="440" r:id="rId73"/>
    <p:sldId id="445" r:id="rId74"/>
    <p:sldId id="446" r:id="rId75"/>
    <p:sldId id="447" r:id="rId76"/>
    <p:sldId id="461" r:id="rId77"/>
    <p:sldId id="448" r:id="rId78"/>
    <p:sldId id="449" r:id="rId79"/>
    <p:sldId id="450" r:id="rId80"/>
    <p:sldId id="451" r:id="rId81"/>
    <p:sldId id="453" r:id="rId82"/>
    <p:sldId id="456" r:id="rId83"/>
    <p:sldId id="454" r:id="rId84"/>
    <p:sldId id="389" r:id="rId85"/>
    <p:sldId id="455" r:id="rId86"/>
    <p:sldId id="457" r:id="rId87"/>
    <p:sldId id="458" r:id="rId88"/>
    <p:sldId id="459" r:id="rId89"/>
    <p:sldId id="460" r:id="rId90"/>
    <p:sldId id="462" r:id="rId91"/>
    <p:sldId id="463" r:id="rId92"/>
    <p:sldId id="465" r:id="rId93"/>
    <p:sldId id="464" r:id="rId94"/>
    <p:sldId id="385" r:id="rId95"/>
    <p:sldId id="350" r:id="rId96"/>
    <p:sldId id="351" r:id="rId97"/>
    <p:sldId id="466" r:id="rId98"/>
    <p:sldId id="469" r:id="rId99"/>
    <p:sldId id="471" r:id="rId100"/>
    <p:sldId id="470" r:id="rId101"/>
    <p:sldId id="472" r:id="rId102"/>
    <p:sldId id="417" r:id="rId103"/>
    <p:sldId id="473" r:id="rId104"/>
    <p:sldId id="478" r:id="rId105"/>
    <p:sldId id="477" r:id="rId106"/>
    <p:sldId id="467" r:id="rId107"/>
    <p:sldId id="475" r:id="rId108"/>
    <p:sldId id="393" r:id="rId109"/>
    <p:sldId id="415" r:id="rId110"/>
    <p:sldId id="479" r:id="rId111"/>
    <p:sldId id="487" r:id="rId112"/>
    <p:sldId id="481" r:id="rId113"/>
    <p:sldId id="488" r:id="rId114"/>
    <p:sldId id="480" r:id="rId115"/>
    <p:sldId id="482" r:id="rId116"/>
    <p:sldId id="489" r:id="rId117"/>
    <p:sldId id="483" r:id="rId118"/>
    <p:sldId id="496" r:id="rId119"/>
    <p:sldId id="353" r:id="rId120"/>
    <p:sldId id="396" r:id="rId121"/>
    <p:sldId id="485" r:id="rId122"/>
    <p:sldId id="486" r:id="rId123"/>
    <p:sldId id="484" r:id="rId124"/>
    <p:sldId id="491" r:id="rId125"/>
    <p:sldId id="397" r:id="rId126"/>
    <p:sldId id="490" r:id="rId127"/>
    <p:sldId id="494" r:id="rId128"/>
    <p:sldId id="492" r:id="rId1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ssa Silva" initials="AS" lastIdx="1" clrIdx="0">
    <p:extLst>
      <p:ext uri="{19B8F6BF-5375-455C-9EA6-DF929625EA0E}">
        <p15:presenceInfo xmlns:p15="http://schemas.microsoft.com/office/powerpoint/2012/main" userId="Andressa Sil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3956" autoAdjust="0"/>
  </p:normalViewPr>
  <p:slideViewPr>
    <p:cSldViewPr snapToGrid="0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4C682-6910-4E73-97B6-1843C0376CD2}" type="datetimeFigureOut">
              <a:rPr lang="pt-BR" smtClean="0"/>
              <a:t>03/10/2020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8D7D8-E5E5-4AB0-9F9C-2EE03069F6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9968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849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381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429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970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4134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009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0756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90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3993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962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008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1705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394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909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857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5442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100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4163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30794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106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210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121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907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122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7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561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1995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1895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1572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244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2188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0775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03/10/2020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212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03/10/2020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2353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03/10/2020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31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03/10/2020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7169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03/10/2020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94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03/10/2020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201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03/10/2020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3649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03/10/2020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7184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03/10/2020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5451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F5EA01F-8CA9-4B88-A5F3-A9B88EC5B244}" type="datetimeFigureOut">
              <a:rPr lang="pt-BR" smtClean="0"/>
              <a:t>03/10/2020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5807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03/10/2020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7711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F5EA01F-8CA9-4B88-A5F3-A9B88EC5B244}" type="datetimeFigureOut">
              <a:rPr lang="pt-BR" smtClean="0"/>
              <a:t>03/10/2020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971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xpt.pcibex.net/ibexexps/minicursotesteauditivo/Teste_Auditivo/experiment.html" TargetMode="External"/><Relationship Id="rId2" Type="http://schemas.openxmlformats.org/officeDocument/2006/relationships/hyperlink" Target="https://expt.pcibex.net/ibexexps/minicursolec/leitura_automonitorada/experimen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expt.pcibex.net/ibexexps/asilva91/tuto/experiment.html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xpt.pcibex.net/ibexexps/minicursolec/la_tela_experimento/experiment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xpt.pcibex.net/ibexexps/minicursolec/leitura_automonitorada/experiment.html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pcibex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xpt.pcibex.n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pt.pcibex.net/login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xpt.pcibex.net/ibexexps/minicursolec/la_tela_boas_vindas/experiment.html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w3schools.com/charsets/ref_html_entities_4.asp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xpt.pcibex.net/ibexexps/minicursolec/la_tela_instrucoes/experiment.html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88943-B700-4126-9E45-BED06DAF0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700" y="1460063"/>
            <a:ext cx="10058400" cy="2725647"/>
          </a:xfrm>
        </p:spPr>
        <p:txBody>
          <a:bodyPr>
            <a:normAutofit/>
          </a:bodyPr>
          <a:lstStyle/>
          <a:p>
            <a:r>
              <a:rPr lang="pt-BR" sz="5000" b="1" dirty="0">
                <a:solidFill>
                  <a:srgbClr val="00B0F0"/>
                </a:solidFill>
              </a:rPr>
              <a:t>Experimentos em Psicolinguística com </a:t>
            </a:r>
            <a:br>
              <a:rPr lang="pt-BR" sz="5000" b="1" dirty="0">
                <a:solidFill>
                  <a:srgbClr val="00B0F0"/>
                </a:solidFill>
              </a:rPr>
            </a:br>
            <a:r>
              <a:rPr lang="pt-BR" sz="5000" b="1" dirty="0">
                <a:solidFill>
                  <a:srgbClr val="00B0F0"/>
                </a:solidFill>
              </a:rPr>
              <a:t>a plataforma PCIBEX</a:t>
            </a:r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55384D5E-E377-4854-9814-E60E2438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291" y="1563968"/>
            <a:ext cx="2468900" cy="262174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E7661B5-B23F-41A9-94D0-1713D7500537}"/>
              </a:ext>
            </a:extLst>
          </p:cNvPr>
          <p:cNvSpPr/>
          <p:nvPr/>
        </p:nvSpPr>
        <p:spPr>
          <a:xfrm>
            <a:off x="1341120" y="4483175"/>
            <a:ext cx="9509760" cy="17450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solidFill>
                  <a:schemeClr val="tx1"/>
                </a:solidFill>
              </a:rPr>
              <a:t>Evento Linguagens e Contemporaneidade – PPG Linguística UFJF</a:t>
            </a:r>
          </a:p>
          <a:p>
            <a:pPr algn="just"/>
            <a:endParaRPr lang="pt-BR" b="1" dirty="0">
              <a:solidFill>
                <a:srgbClr val="002060"/>
              </a:solidFill>
            </a:endParaRPr>
          </a:p>
          <a:p>
            <a:pPr lvl="1" algn="just"/>
            <a:r>
              <a:rPr lang="pt-BR" b="1" dirty="0">
                <a:solidFill>
                  <a:srgbClr val="002060"/>
                </a:solidFill>
              </a:rPr>
              <a:t>Aline Fonseca (Professora Adjunta do PPG Linguística / UFJF) </a:t>
            </a:r>
          </a:p>
          <a:p>
            <a:pPr lvl="1" algn="just"/>
            <a:r>
              <a:rPr lang="pt-BR" b="1" dirty="0">
                <a:solidFill>
                  <a:srgbClr val="002060"/>
                </a:solidFill>
              </a:rPr>
              <a:t>Andressa Silva (Doutoranda do PPG Linguística / UFJF)</a:t>
            </a:r>
          </a:p>
          <a:p>
            <a:pPr lvl="1" algn="just"/>
            <a:r>
              <a:rPr lang="pt-BR" b="1" dirty="0">
                <a:solidFill>
                  <a:srgbClr val="002060"/>
                </a:solidFill>
              </a:rPr>
              <a:t>Julia Greco (Graduanda em Letras / UFJF)</a:t>
            </a:r>
          </a:p>
        </p:txBody>
      </p:sp>
      <p:pic>
        <p:nvPicPr>
          <p:cNvPr id="2050" name="Picture 2" descr="PROGRAMA DE PÓS-GRADUAÇÃO EM LINGUÍSTICA">
            <a:extLst>
              <a:ext uri="{FF2B5EF4-FFF2-40B4-BE49-F238E27FC236}">
                <a16:creationId xmlns:a16="http://schemas.microsoft.com/office/drawing/2014/main" id="{AB816346-5C8D-4F71-9A4F-ABF22CADF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959" y="76007"/>
            <a:ext cx="1471037" cy="108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C941E2E-478A-4F8F-87BE-D107B18C0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112" y="93612"/>
            <a:ext cx="1790299" cy="106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FBCB21A-CD23-4142-9B63-99BF01315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308" y="234095"/>
            <a:ext cx="1565708" cy="92389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806C869-8873-4127-BA0C-3451B7CDC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1298" y="312023"/>
            <a:ext cx="1565708" cy="84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err="1">
                <a:solidFill>
                  <a:srgbClr val="00B0F0"/>
                </a:solidFill>
              </a:rPr>
              <a:t>Phyton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5964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2800" noProof="1">
                <a:solidFill>
                  <a:schemeClr val="tx1"/>
                </a:solidFill>
              </a:rPr>
              <a:t> </a:t>
            </a:r>
            <a:r>
              <a:rPr lang="pt-BR" sz="2800" noProof="1"/>
              <a:t>Um exemplo:</a:t>
            </a:r>
            <a:endParaRPr lang="pt-BR" sz="2800" dirty="0"/>
          </a:p>
        </p:txBody>
      </p:sp>
      <p:pic>
        <p:nvPicPr>
          <p:cNvPr id="1026" name="Picture 2" descr="ícone Python Livre de SuperTiny">
            <a:extLst>
              <a:ext uri="{FF2B5EF4-FFF2-40B4-BE49-F238E27FC236}">
                <a16:creationId xmlns:a16="http://schemas.microsoft.com/office/drawing/2014/main" id="{AC4D9C6B-B0BA-4E14-8FDC-702E5D9919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6666" r="5778" b="10666"/>
          <a:stretch/>
        </p:blipFill>
        <p:spPr bwMode="auto">
          <a:xfrm>
            <a:off x="0" y="23959"/>
            <a:ext cx="1557338" cy="145732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2194FC6-3C95-4A7A-BD2C-6FD0B5BBA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617" y="2575774"/>
            <a:ext cx="6943725" cy="27995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26B4FDB-AF53-4417-A025-398B924BF75B}"/>
              </a:ext>
            </a:extLst>
          </p:cNvPr>
          <p:cNvSpPr txBox="1"/>
          <p:nvPr/>
        </p:nvSpPr>
        <p:spPr>
          <a:xfrm>
            <a:off x="4277255" y="5555691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Imagem retirada de </a:t>
            </a:r>
            <a:r>
              <a:rPr lang="pt-BR" dirty="0" err="1"/>
              <a:t>Mackie</a:t>
            </a:r>
            <a:r>
              <a:rPr lang="pt-BR" dirty="0"/>
              <a:t>, 2019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CCF94BC-D70B-4690-BBFB-1A736DCEB7F5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.print()</a:t>
            </a:r>
          </a:p>
          <a:p>
            <a:r>
              <a:rPr lang="pt-BR" dirty="0"/>
              <a:t> .</a:t>
            </a:r>
            <a:r>
              <a:rPr lang="pt-BR" dirty="0" err="1"/>
              <a:t>css</a:t>
            </a:r>
            <a:r>
              <a:rPr lang="pt-BR" dirty="0"/>
              <a:t>("font-size","1.2em")</a:t>
            </a:r>
          </a:p>
        </p:txBody>
      </p:sp>
    </p:spTree>
    <p:extLst>
      <p:ext uri="{BB962C8B-B14F-4D97-AF65-F5344CB8AC3E}">
        <p14:creationId xmlns:p14="http://schemas.microsoft.com/office/powerpoint/2010/main" val="3569036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Importando a tabela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ço Reservado para Conteúdo 7">
            <a:extLst>
              <a:ext uri="{FF2B5EF4-FFF2-40B4-BE49-F238E27FC236}">
                <a16:creationId xmlns:a16="http://schemas.microsoft.com/office/drawing/2014/main" id="{D86EE021-5908-4088-9201-99B9E9826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14116"/>
            <a:ext cx="10058400" cy="4054978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Cliquem em OK. Em seguida cliquem no símbolo </a:t>
            </a:r>
            <a:r>
              <a:rPr lang="pt-BR" sz="2400" i="1" dirty="0" err="1"/>
              <a:t>rename</a:t>
            </a:r>
            <a:r>
              <a:rPr lang="pt-BR" sz="2400" dirty="0"/>
              <a:t>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727C206-04C4-4F5F-98A4-B9C4094943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37" t="45570" r="43470" b="22773"/>
          <a:stretch/>
        </p:blipFill>
        <p:spPr>
          <a:xfrm>
            <a:off x="1097280" y="2944583"/>
            <a:ext cx="4449171" cy="21699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30212FB-B0CB-402A-9A3F-4C4B79DAB9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02" t="61066" r="62407" b="35549"/>
          <a:stretch/>
        </p:blipFill>
        <p:spPr>
          <a:xfrm>
            <a:off x="9116703" y="1845748"/>
            <a:ext cx="327547" cy="3480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9A94163-3EA6-4C8E-A8DD-AC220636B6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30" t="44315" r="43285" b="32239"/>
          <a:stretch/>
        </p:blipFill>
        <p:spPr>
          <a:xfrm>
            <a:off x="5817301" y="2944583"/>
            <a:ext cx="5338379" cy="216999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D6E26CDF-E23E-41B1-B869-C89B54328C25}"/>
              </a:ext>
            </a:extLst>
          </p:cNvPr>
          <p:cNvCxnSpPr>
            <a:cxnSpLocks/>
          </p:cNvCxnSpPr>
          <p:nvPr/>
        </p:nvCxnSpPr>
        <p:spPr>
          <a:xfrm flipV="1">
            <a:off x="8275674" y="4770854"/>
            <a:ext cx="0" cy="1653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0435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Importando a tabela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ço Reservado para Conteúdo 7">
            <a:extLst>
              <a:ext uri="{FF2B5EF4-FFF2-40B4-BE49-F238E27FC236}">
                <a16:creationId xmlns:a16="http://schemas.microsoft.com/office/drawing/2014/main" id="{D86EE021-5908-4088-9201-99B9E9826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14116"/>
            <a:ext cx="10058400" cy="4054978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Renomeie o arquivo “myTable.csv” para “Itens.csv” e cliquem em </a:t>
            </a:r>
            <a:r>
              <a:rPr lang="pt-BR" sz="2400" i="1" dirty="0" err="1"/>
              <a:t>rename</a:t>
            </a:r>
            <a:r>
              <a:rPr lang="pt-BR" sz="2400" dirty="0"/>
              <a:t>.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6EA0B9-0DD2-4644-877F-5A2619090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82" t="32830" r="42046" b="36923"/>
          <a:stretch/>
        </p:blipFill>
        <p:spPr>
          <a:xfrm>
            <a:off x="609309" y="3010486"/>
            <a:ext cx="4519028" cy="1976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F5F876C-E69F-4739-A662-7A8ACA6B9B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61" t="34242" r="41990" b="43749"/>
          <a:stretch/>
        </p:blipFill>
        <p:spPr>
          <a:xfrm>
            <a:off x="6288072" y="3010487"/>
            <a:ext cx="5022540" cy="197618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5BDE23C-8B09-4533-A791-7C0AAFD9E111}"/>
              </a:ext>
            </a:extLst>
          </p:cNvPr>
          <p:cNvCxnSpPr>
            <a:cxnSpLocks/>
          </p:cNvCxnSpPr>
          <p:nvPr/>
        </p:nvCxnSpPr>
        <p:spPr>
          <a:xfrm>
            <a:off x="5461563" y="4040781"/>
            <a:ext cx="479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6584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Tabela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618" y="1845734"/>
            <a:ext cx="9937062" cy="4023360"/>
          </a:xfrm>
        </p:spPr>
        <p:txBody>
          <a:bodyPr>
            <a:normAutofit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Como teremos 4 frases experimentais no script, vamos criar uma tabela para evitarmos de ficar repetindo </a:t>
            </a:r>
            <a:r>
              <a:rPr lang="pt-BR" sz="2400" dirty="0" err="1"/>
              <a:t>newTrial</a:t>
            </a:r>
            <a:r>
              <a:rPr lang="pt-BR" sz="2400" dirty="0"/>
              <a:t>() e </a:t>
            </a:r>
            <a:r>
              <a:rPr lang="pt-BR" sz="2400" dirty="0" err="1"/>
              <a:t>newText</a:t>
            </a:r>
            <a:r>
              <a:rPr lang="pt-BR" sz="2400" dirty="0"/>
              <a:t>() ao longo do script.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A tabela deve ter o formato .</a:t>
            </a:r>
            <a:r>
              <a:rPr lang="pt-BR" sz="2400" dirty="0" err="1"/>
              <a:t>csv</a:t>
            </a:r>
            <a:r>
              <a:rPr lang="pt-BR" sz="2400" dirty="0"/>
              <a:t> (</a:t>
            </a:r>
            <a:r>
              <a:rPr lang="pt-BR" sz="2400" i="1" dirty="0" err="1"/>
              <a:t>comma-separated-values</a:t>
            </a:r>
            <a:r>
              <a:rPr lang="pt-BR" sz="2400" dirty="0"/>
              <a:t>).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Pode ser feita no bloco de notas (documento </a:t>
            </a:r>
            <a:r>
              <a:rPr lang="pt-BR" sz="2400" dirty="0" err="1"/>
              <a:t>txt</a:t>
            </a:r>
            <a:r>
              <a:rPr lang="pt-BR" sz="2400" dirty="0"/>
              <a:t>) ou no Excel.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Ao fazer a tabela no bloco de notas ou no Excel, é fundamental salvar com a codificação UTF-8. Isso resolve a questão dos diacríticos no PCIBEX.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</a:t>
            </a:r>
            <a:r>
              <a:rPr lang="pt-BR" sz="2400" b="1" u="sng" dirty="0"/>
              <a:t>Atenção</a:t>
            </a:r>
            <a:r>
              <a:rPr lang="pt-BR" sz="2400" dirty="0"/>
              <a:t>: depois que você importar a tabela no PCIBEX, não se deve fazer alterações na tabela dentro da plataforma, pois isso desconfigurará os diacríticos. </a:t>
            </a:r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545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Tabela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618" y="1845734"/>
            <a:ext cx="9937062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Essa é a nossa tabela em formato .</a:t>
            </a:r>
            <a:r>
              <a:rPr lang="pt-BR" sz="2400" dirty="0" err="1"/>
              <a:t>csv</a:t>
            </a: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C80646A-5CE7-47FC-A9A8-BF11194B4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9" t="53727" r="5461" b="24141"/>
          <a:stretch/>
        </p:blipFill>
        <p:spPr>
          <a:xfrm>
            <a:off x="260684" y="2581275"/>
            <a:ext cx="11454063" cy="172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699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Tabela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618" y="1845734"/>
            <a:ext cx="9937062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Vamos ver a tabela no Excel e aprender a salvar em .</a:t>
            </a:r>
            <a:r>
              <a:rPr lang="pt-BR" sz="2400" dirty="0" err="1"/>
              <a:t>csv</a:t>
            </a: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2065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Tabela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618" y="1737360"/>
            <a:ext cx="9937062" cy="4131734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Se abrirmos a tabela dentro da plataforma do PCIBEX, teremos a seguinte exibição:</a:t>
            </a:r>
          </a:p>
          <a:p>
            <a:pPr marL="0" indent="0" algn="just">
              <a:buNone/>
            </a:pPr>
            <a:endParaRPr lang="pt-BR" sz="2400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67EE7D7-8B46-401F-A2AB-788C0DB93F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" t="12964" r="1217" b="49152"/>
          <a:stretch/>
        </p:blipFill>
        <p:spPr>
          <a:xfrm>
            <a:off x="1292948" y="2665194"/>
            <a:ext cx="9788401" cy="2580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06950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4) Experimento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ço Reservado para Conteúdo 7">
            <a:extLst>
              <a:ext uri="{FF2B5EF4-FFF2-40B4-BE49-F238E27FC236}">
                <a16:creationId xmlns:a16="http://schemas.microsoft.com/office/drawing/2014/main" id="{D86EE021-5908-4088-9201-99B9E9826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14116"/>
            <a:ext cx="10058400" cy="4054978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Vamos voltar ao script. Cliquem no arquivo “main.js”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F1C7E39-3373-4E0B-92DE-FFDC574ACC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60" t="13315" r="19276" b="20688"/>
          <a:stretch/>
        </p:blipFill>
        <p:spPr>
          <a:xfrm>
            <a:off x="2627296" y="2225897"/>
            <a:ext cx="6998368" cy="39992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25149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B1D3323-CB49-4ABD-ABE9-717A7308C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1" t="9533" r="1267" b="8041"/>
          <a:stretch/>
        </p:blipFill>
        <p:spPr>
          <a:xfrm>
            <a:off x="220639" y="204716"/>
            <a:ext cx="11750722" cy="5650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A4136BD-F2AC-4ADB-AB7C-C049B6E0069A}"/>
              </a:ext>
            </a:extLst>
          </p:cNvPr>
          <p:cNvSpPr/>
          <p:nvPr/>
        </p:nvSpPr>
        <p:spPr>
          <a:xfrm>
            <a:off x="6096000" y="718976"/>
            <a:ext cx="3814011" cy="878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 </a:t>
            </a:r>
            <a:r>
              <a:rPr lang="pt-BR" b="1" dirty="0">
                <a:solidFill>
                  <a:schemeClr val="tx1"/>
                </a:solidFill>
              </a:rPr>
              <a:t>Template</a:t>
            </a:r>
            <a:r>
              <a:rPr lang="pt-BR" dirty="0">
                <a:solidFill>
                  <a:schemeClr val="tx1"/>
                </a:solidFill>
              </a:rPr>
              <a:t> indica o uso da tabela “Itens.csv", todas as linhas desse arquivo serão exibidas na tela.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BDABB96-0BAA-46F3-80BD-FD46F0682B07}"/>
              </a:ext>
            </a:extLst>
          </p:cNvPr>
          <p:cNvSpPr/>
          <p:nvPr/>
        </p:nvSpPr>
        <p:spPr>
          <a:xfrm>
            <a:off x="6096000" y="1822783"/>
            <a:ext cx="3814011" cy="8783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 função </a:t>
            </a:r>
            <a:r>
              <a:rPr lang="pt-BR" b="1" dirty="0" err="1">
                <a:solidFill>
                  <a:schemeClr val="tx1"/>
                </a:solidFill>
              </a:rPr>
              <a:t>variable</a:t>
            </a:r>
            <a:r>
              <a:rPr lang="pt-BR" dirty="0">
                <a:solidFill>
                  <a:schemeClr val="tx1"/>
                </a:solidFill>
              </a:rPr>
              <a:t> vai automaticamente apontar para cada linha da tabela “Itens.csv".</a:t>
            </a:r>
          </a:p>
        </p:txBody>
      </p:sp>
      <p:sp>
        <p:nvSpPr>
          <p:cNvPr id="8" name="Chave Esquerda 7">
            <a:extLst>
              <a:ext uri="{FF2B5EF4-FFF2-40B4-BE49-F238E27FC236}">
                <a16:creationId xmlns:a16="http://schemas.microsoft.com/office/drawing/2014/main" id="{88070E1E-B1D0-4D49-BCDE-4587246DFED0}"/>
              </a:ext>
            </a:extLst>
          </p:cNvPr>
          <p:cNvSpPr/>
          <p:nvPr/>
        </p:nvSpPr>
        <p:spPr>
          <a:xfrm rot="16200000">
            <a:off x="1300025" y="128445"/>
            <a:ext cx="109696" cy="129075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9" name="Chave Esquerda 8">
            <a:extLst>
              <a:ext uri="{FF2B5EF4-FFF2-40B4-BE49-F238E27FC236}">
                <a16:creationId xmlns:a16="http://schemas.microsoft.com/office/drawing/2014/main" id="{B1B65BDA-1E47-43FF-BBF6-53C8B57E84C3}"/>
              </a:ext>
            </a:extLst>
          </p:cNvPr>
          <p:cNvSpPr/>
          <p:nvPr/>
        </p:nvSpPr>
        <p:spPr>
          <a:xfrm rot="16200000">
            <a:off x="1628638" y="152940"/>
            <a:ext cx="109698" cy="1795583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4084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i="1" dirty="0" err="1">
                <a:solidFill>
                  <a:schemeClr val="accent1"/>
                </a:solidFill>
              </a:rPr>
              <a:t>Dashed</a:t>
            </a:r>
            <a:r>
              <a:rPr lang="pt-BR" b="1" i="1" dirty="0">
                <a:solidFill>
                  <a:schemeClr val="accent1"/>
                </a:solidFill>
              </a:rPr>
              <a:t> </a:t>
            </a:r>
            <a:r>
              <a:rPr lang="pt-BR" b="1" i="1" dirty="0" err="1">
                <a:solidFill>
                  <a:schemeClr val="accent1"/>
                </a:solidFill>
              </a:rPr>
              <a:t>Sentence</a:t>
            </a:r>
            <a:endParaRPr lang="pt-BR" i="1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O PCIBEX tem um comando que segmenta as frases de forma automática: o </a:t>
            </a:r>
            <a:r>
              <a:rPr lang="pt-BR" sz="2400" b="1" i="1" dirty="0" err="1">
                <a:solidFill>
                  <a:schemeClr val="accent2"/>
                </a:solidFill>
              </a:rPr>
              <a:t>Dashed</a:t>
            </a:r>
            <a:r>
              <a:rPr lang="pt-BR" sz="2400" b="1" i="1" dirty="0">
                <a:solidFill>
                  <a:schemeClr val="accent2"/>
                </a:solidFill>
              </a:rPr>
              <a:t> </a:t>
            </a:r>
            <a:r>
              <a:rPr lang="pt-BR" sz="2400" b="1" i="1" dirty="0" err="1">
                <a:solidFill>
                  <a:schemeClr val="accent2"/>
                </a:solidFill>
              </a:rPr>
              <a:t>Sentence</a:t>
            </a:r>
            <a:r>
              <a:rPr lang="pt-BR" sz="2400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Com esse comando, as frases aparecem como uma sequência de traços.</a:t>
            </a:r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1187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i="1" dirty="0" err="1">
                <a:solidFill>
                  <a:schemeClr val="accent1"/>
                </a:solidFill>
              </a:rPr>
              <a:t>Dashed</a:t>
            </a:r>
            <a:r>
              <a:rPr lang="pt-BR" b="1" i="1" dirty="0">
                <a:solidFill>
                  <a:schemeClr val="accent1"/>
                </a:solidFill>
              </a:rPr>
              <a:t> </a:t>
            </a:r>
            <a:r>
              <a:rPr lang="pt-BR" b="1" i="1" dirty="0" err="1">
                <a:solidFill>
                  <a:schemeClr val="accent1"/>
                </a:solidFill>
              </a:rPr>
              <a:t>Sentence</a:t>
            </a:r>
            <a:endParaRPr lang="pt-BR" i="1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F36C1F8-9321-4B3C-8E92-8E5138EDB1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62" t="16124" r="24507" b="46314"/>
          <a:stretch/>
        </p:blipFill>
        <p:spPr>
          <a:xfrm>
            <a:off x="2641733" y="2217328"/>
            <a:ext cx="6908533" cy="32244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1332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Experimentos no PCIBEX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36801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noProof="1"/>
              <a:t> Vejamos alguns exemplos de experimentos feitos no PCIBEX:</a:t>
            </a:r>
          </a:p>
          <a:p>
            <a:pPr lvl="1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2400" noProof="1"/>
              <a:t>Leitura Automonitorada</a:t>
            </a:r>
          </a:p>
          <a:p>
            <a:pPr marL="201168" lvl="1" indent="0" algn="just">
              <a:lnSpc>
                <a:spcPct val="110000"/>
              </a:lnSpc>
              <a:buNone/>
            </a:pPr>
            <a:r>
              <a:rPr lang="pt-BR" sz="2400" noProof="1">
                <a:hlinkClick r:id="rId2"/>
              </a:rPr>
              <a:t>https://expt.pcibex.net/ibexexps/minicursolec/leitura_automonitorada/experiment.html</a:t>
            </a:r>
            <a:endParaRPr lang="pt-BR" sz="2400" noProof="1"/>
          </a:p>
          <a:p>
            <a:pPr lvl="1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2400" noProof="1"/>
              <a:t>Teste Auditivo</a:t>
            </a:r>
          </a:p>
          <a:p>
            <a:pPr marL="201168" lvl="1" indent="0" algn="just">
              <a:lnSpc>
                <a:spcPct val="110000"/>
              </a:lnSpc>
              <a:buNone/>
            </a:pPr>
            <a:r>
              <a:rPr lang="pt-BR" sz="2400" noProof="1">
                <a:hlinkClick r:id="rId3"/>
              </a:rPr>
              <a:t>https://expt.pcibex.net/ibexexps/minicursotesteauditivo/Teste_Auditivo/experiment.html</a:t>
            </a:r>
            <a:endParaRPr lang="pt-BR" sz="2400" noProof="1"/>
          </a:p>
          <a:p>
            <a:pPr lvl="1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2400" noProof="1"/>
              <a:t>Teste de Imagens</a:t>
            </a:r>
          </a:p>
          <a:p>
            <a:pPr marL="201168" lvl="1" indent="0" algn="just">
              <a:lnSpc>
                <a:spcPct val="110000"/>
              </a:lnSpc>
              <a:buNone/>
            </a:pPr>
            <a:r>
              <a:rPr lang="pt-BR" sz="2400" noProof="1">
                <a:solidFill>
                  <a:schemeClr val="tx1"/>
                </a:solidFill>
                <a:hlinkClick r:id="rId4"/>
              </a:rPr>
              <a:t>https://expt.pcibex.net/ibexexps/asilva91/tuto/experiment.html</a:t>
            </a:r>
            <a:endParaRPr lang="pt-BR" sz="2400" noProof="1">
              <a:solidFill>
                <a:schemeClr val="tx1"/>
              </a:solidFill>
            </a:endParaRPr>
          </a:p>
          <a:p>
            <a:pPr marL="201168" lvl="1" indent="0" algn="just">
              <a:lnSpc>
                <a:spcPct val="110000"/>
              </a:lnSpc>
              <a:buNone/>
            </a:pPr>
            <a:endParaRPr lang="pt-BR" sz="2400" noProof="1">
              <a:solidFill>
                <a:schemeClr val="tx1"/>
              </a:solidFill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pt-BR" sz="2800" dirty="0"/>
          </a:p>
        </p:txBody>
      </p:sp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1362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B1D3323-CB49-4ABD-ABE9-717A7308C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1" t="9533" r="1267" b="8041"/>
          <a:stretch/>
        </p:blipFill>
        <p:spPr>
          <a:xfrm>
            <a:off x="220639" y="204716"/>
            <a:ext cx="11750722" cy="5650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A4136BD-F2AC-4ADB-AB7C-C049B6E0069A}"/>
              </a:ext>
            </a:extLst>
          </p:cNvPr>
          <p:cNvSpPr/>
          <p:nvPr/>
        </p:nvSpPr>
        <p:spPr>
          <a:xfrm>
            <a:off x="5654841" y="876070"/>
            <a:ext cx="5522495" cy="4307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solidFill>
                  <a:schemeClr val="tx1"/>
                </a:solidFill>
              </a:rPr>
              <a:t>DashedSentence</a:t>
            </a:r>
            <a:r>
              <a:rPr lang="pt-BR" dirty="0">
                <a:solidFill>
                  <a:schemeClr val="tx1"/>
                </a:solidFill>
              </a:rPr>
              <a:t>: segmenta automaticamente a frase dentro de {s: “...”}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O comando </a:t>
            </a:r>
            <a:r>
              <a:rPr lang="pt-BR" dirty="0" err="1">
                <a:solidFill>
                  <a:schemeClr val="tx1"/>
                </a:solidFill>
              </a:rPr>
              <a:t>variable</a:t>
            </a:r>
            <a:r>
              <a:rPr lang="pt-BR" dirty="0">
                <a:solidFill>
                  <a:schemeClr val="tx1"/>
                </a:solidFill>
              </a:rPr>
              <a:t> aponta para todas as linhas da coluna </a:t>
            </a:r>
            <a:r>
              <a:rPr lang="pt-BR" b="1" dirty="0">
                <a:solidFill>
                  <a:schemeClr val="tx1"/>
                </a:solidFill>
              </a:rPr>
              <a:t>Frase</a:t>
            </a:r>
            <a:r>
              <a:rPr lang="pt-BR" dirty="0">
                <a:solidFill>
                  <a:schemeClr val="tx1"/>
                </a:solidFill>
              </a:rPr>
              <a:t> da tabela “Itens.csv"  (ver a tabela)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.log()</a:t>
            </a:r>
            <a:r>
              <a:rPr lang="pt-BR" dirty="0">
                <a:solidFill>
                  <a:schemeClr val="tx1"/>
                </a:solidFill>
              </a:rPr>
              <a:t>: grava os resultados de reação de tempo de cada segmento da frase.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.</a:t>
            </a:r>
            <a:r>
              <a:rPr lang="pt-BR" b="1" dirty="0" err="1">
                <a:solidFill>
                  <a:schemeClr val="tx1"/>
                </a:solidFill>
              </a:rPr>
              <a:t>wait</a:t>
            </a:r>
            <a:r>
              <a:rPr lang="pt-BR" b="1" dirty="0">
                <a:solidFill>
                  <a:schemeClr val="tx1"/>
                </a:solidFill>
              </a:rPr>
              <a:t>()</a:t>
            </a:r>
            <a:r>
              <a:rPr lang="pt-BR" dirty="0">
                <a:solidFill>
                  <a:schemeClr val="tx1"/>
                </a:solidFill>
              </a:rPr>
              <a:t>: o segmento subsequente só aparecerá quando o participante apertar a tecla "espaço" do teclado.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.remove()</a:t>
            </a:r>
            <a:r>
              <a:rPr lang="pt-BR" dirty="0">
                <a:solidFill>
                  <a:schemeClr val="tx1"/>
                </a:solidFill>
              </a:rPr>
              <a:t>: o segmento anterior some da tela, dando lugar ao segmento subsequente.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895E199-8E40-4DC1-AC04-2E0B84B76A03}"/>
              </a:ext>
            </a:extLst>
          </p:cNvPr>
          <p:cNvSpPr/>
          <p:nvPr/>
        </p:nvSpPr>
        <p:spPr>
          <a:xfrm>
            <a:off x="749970" y="1094874"/>
            <a:ext cx="3449052" cy="78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90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Tabela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C80646A-5CE7-47FC-A9A8-BF11194B4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9" t="53727" r="5461" b="24141"/>
          <a:stretch/>
        </p:blipFill>
        <p:spPr>
          <a:xfrm>
            <a:off x="399448" y="2565985"/>
            <a:ext cx="11454063" cy="1726029"/>
          </a:xfrm>
          <a:prstGeom prst="rect">
            <a:avLst/>
          </a:prstGeom>
        </p:spPr>
      </p:pic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1A69C5AA-F444-4977-85B2-BADF0DF34E42}"/>
              </a:ext>
            </a:extLst>
          </p:cNvPr>
          <p:cNvSpPr/>
          <p:nvPr/>
        </p:nvSpPr>
        <p:spPr>
          <a:xfrm>
            <a:off x="854964" y="2019759"/>
            <a:ext cx="484632" cy="4554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3788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B1D3323-CB49-4ABD-ABE9-717A7308C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1" t="9533" r="1267" b="8041"/>
          <a:stretch/>
        </p:blipFill>
        <p:spPr>
          <a:xfrm>
            <a:off x="220639" y="204716"/>
            <a:ext cx="11750722" cy="5650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A4136BD-F2AC-4ADB-AB7C-C049B6E0069A}"/>
              </a:ext>
            </a:extLst>
          </p:cNvPr>
          <p:cNvSpPr/>
          <p:nvPr/>
        </p:nvSpPr>
        <p:spPr>
          <a:xfrm>
            <a:off x="4616055" y="1570120"/>
            <a:ext cx="4070745" cy="20092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 comando </a:t>
            </a:r>
            <a:r>
              <a:rPr lang="pt-BR" b="1" dirty="0" err="1">
                <a:solidFill>
                  <a:schemeClr val="tx1"/>
                </a:solidFill>
              </a:rPr>
              <a:t>variable</a:t>
            </a:r>
            <a:r>
              <a:rPr lang="pt-BR" dirty="0">
                <a:solidFill>
                  <a:schemeClr val="tx1"/>
                </a:solidFill>
              </a:rPr>
              <a:t> aponta para todas as linhas da coluna </a:t>
            </a:r>
            <a:r>
              <a:rPr lang="pt-BR" b="1" dirty="0">
                <a:solidFill>
                  <a:schemeClr val="tx1"/>
                </a:solidFill>
              </a:rPr>
              <a:t>Pergunta</a:t>
            </a:r>
            <a:r>
              <a:rPr lang="pt-BR" dirty="0">
                <a:solidFill>
                  <a:schemeClr val="tx1"/>
                </a:solidFill>
              </a:rPr>
              <a:t> da tabela “Itens.csv" (ver a tabela)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Nos elementos de </a:t>
            </a:r>
            <a:r>
              <a:rPr lang="pt-BR" b="1" dirty="0" err="1">
                <a:solidFill>
                  <a:schemeClr val="tx1"/>
                </a:solidFill>
              </a:rPr>
              <a:t>newText</a:t>
            </a:r>
            <a:r>
              <a:rPr lang="pt-BR" b="1" dirty="0">
                <a:solidFill>
                  <a:schemeClr val="tx1"/>
                </a:solidFill>
              </a:rPr>
              <a:t>() </a:t>
            </a:r>
            <a:r>
              <a:rPr lang="pt-BR" dirty="0">
                <a:solidFill>
                  <a:schemeClr val="tx1"/>
                </a:solidFill>
              </a:rPr>
              <a:t>se encontram as opções de resposta para a pergunta.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895E199-8E40-4DC1-AC04-2E0B84B76A03}"/>
              </a:ext>
            </a:extLst>
          </p:cNvPr>
          <p:cNvSpPr/>
          <p:nvPr/>
        </p:nvSpPr>
        <p:spPr>
          <a:xfrm>
            <a:off x="842210" y="1900989"/>
            <a:ext cx="2502569" cy="13475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0486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Tabela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C80646A-5CE7-47FC-A9A8-BF11194B4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9" t="53727" r="5461" b="24141"/>
          <a:stretch/>
        </p:blipFill>
        <p:spPr>
          <a:xfrm>
            <a:off x="399448" y="2565985"/>
            <a:ext cx="11454063" cy="1726029"/>
          </a:xfrm>
          <a:prstGeom prst="rect">
            <a:avLst/>
          </a:prstGeom>
        </p:spPr>
      </p:pic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1A69C5AA-F444-4977-85B2-BADF0DF34E42}"/>
              </a:ext>
            </a:extLst>
          </p:cNvPr>
          <p:cNvSpPr/>
          <p:nvPr/>
        </p:nvSpPr>
        <p:spPr>
          <a:xfrm>
            <a:off x="7640774" y="2019759"/>
            <a:ext cx="484632" cy="4554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7643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B1D3323-CB49-4ABD-ABE9-717A7308C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1" t="9533" r="1267" b="8041"/>
          <a:stretch/>
        </p:blipFill>
        <p:spPr>
          <a:xfrm>
            <a:off x="220639" y="204716"/>
            <a:ext cx="11750722" cy="5650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A4136BD-F2AC-4ADB-AB7C-C049B6E0069A}"/>
              </a:ext>
            </a:extLst>
          </p:cNvPr>
          <p:cNvSpPr/>
          <p:nvPr/>
        </p:nvSpPr>
        <p:spPr>
          <a:xfrm>
            <a:off x="3982453" y="3065818"/>
            <a:ext cx="4932947" cy="1672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 elemento </a:t>
            </a:r>
            <a:r>
              <a:rPr lang="pt-BR" b="1" dirty="0" err="1">
                <a:solidFill>
                  <a:schemeClr val="tx1"/>
                </a:solidFill>
              </a:rPr>
              <a:t>newCanvas</a:t>
            </a:r>
            <a:r>
              <a:rPr lang="pt-BR" b="1" dirty="0">
                <a:solidFill>
                  <a:schemeClr val="tx1"/>
                </a:solidFill>
              </a:rPr>
              <a:t>() </a:t>
            </a:r>
            <a:r>
              <a:rPr lang="pt-BR" dirty="0">
                <a:solidFill>
                  <a:schemeClr val="tx1"/>
                </a:solidFill>
              </a:rPr>
              <a:t>traz as configurações sobre a disposição da pergunta e as opções "Sim" e "Não" na tela. O "Sim" será exibido à esquerda e o "Não" à direita, ambos abaixo da pergunta.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895E199-8E40-4DC1-AC04-2E0B84B76A03}"/>
              </a:ext>
            </a:extLst>
          </p:cNvPr>
          <p:cNvSpPr/>
          <p:nvPr/>
        </p:nvSpPr>
        <p:spPr>
          <a:xfrm>
            <a:off x="866274" y="3200400"/>
            <a:ext cx="2177715" cy="806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4534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B1D3323-CB49-4ABD-ABE9-717A7308C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1" t="9533" r="1267" b="8041"/>
          <a:stretch/>
        </p:blipFill>
        <p:spPr>
          <a:xfrm>
            <a:off x="220639" y="204716"/>
            <a:ext cx="11750722" cy="5650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A4136BD-F2AC-4ADB-AB7C-C049B6E0069A}"/>
              </a:ext>
            </a:extLst>
          </p:cNvPr>
          <p:cNvSpPr/>
          <p:nvPr/>
        </p:nvSpPr>
        <p:spPr>
          <a:xfrm>
            <a:off x="4112796" y="2213810"/>
            <a:ext cx="4447672" cy="3004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 elemento </a:t>
            </a:r>
            <a:r>
              <a:rPr lang="pt-BR" b="1" dirty="0" err="1">
                <a:solidFill>
                  <a:schemeClr val="tx1"/>
                </a:solidFill>
              </a:rPr>
              <a:t>newSelector</a:t>
            </a:r>
            <a:r>
              <a:rPr lang="pt-BR" b="1" dirty="0">
                <a:solidFill>
                  <a:schemeClr val="tx1"/>
                </a:solidFill>
              </a:rPr>
              <a:t>() </a:t>
            </a:r>
            <a:r>
              <a:rPr lang="pt-BR" dirty="0">
                <a:solidFill>
                  <a:schemeClr val="tx1"/>
                </a:solidFill>
              </a:rPr>
              <a:t>possibilita a seleção das opções "Sim" e "Não" através do mouse ou das teclas "C" e "M". 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As duas opções são adicionadas através de 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getText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(“C"),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getText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(“M"))e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BR" dirty="0">
                <a:solidFill>
                  <a:schemeClr val="tx1"/>
                </a:solidFill>
              </a:rPr>
              <a:t> que estão associados respectivamente às teclas C e M, especificadas nas linhas 79 e 82.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895E199-8E40-4DC1-AC04-2E0B84B76A03}"/>
              </a:ext>
            </a:extLst>
          </p:cNvPr>
          <p:cNvSpPr/>
          <p:nvPr/>
        </p:nvSpPr>
        <p:spPr>
          <a:xfrm>
            <a:off x="747994" y="3922295"/>
            <a:ext cx="2380217" cy="872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4491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B1D3323-CB49-4ABD-ABE9-717A7308C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1" t="9533" r="1267" b="8041"/>
          <a:stretch/>
        </p:blipFill>
        <p:spPr>
          <a:xfrm>
            <a:off x="220639" y="204716"/>
            <a:ext cx="11750722" cy="5650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A4136BD-F2AC-4ADB-AB7C-C049B6E0069A}"/>
              </a:ext>
            </a:extLst>
          </p:cNvPr>
          <p:cNvSpPr/>
          <p:nvPr/>
        </p:nvSpPr>
        <p:spPr>
          <a:xfrm>
            <a:off x="3757865" y="2792830"/>
            <a:ext cx="4447672" cy="2258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 comando </a:t>
            </a:r>
            <a:r>
              <a:rPr lang="pt-BR" b="1" dirty="0">
                <a:solidFill>
                  <a:schemeClr val="tx1"/>
                </a:solidFill>
              </a:rPr>
              <a:t>.log() </a:t>
            </a:r>
            <a:r>
              <a:rPr lang="pt-BR" dirty="0">
                <a:solidFill>
                  <a:schemeClr val="tx1"/>
                </a:solidFill>
              </a:rPr>
              <a:t>envia para o arquivo “</a:t>
            </a:r>
            <a:r>
              <a:rPr lang="pt-BR" dirty="0" err="1">
                <a:solidFill>
                  <a:schemeClr val="tx1"/>
                </a:solidFill>
              </a:rPr>
              <a:t>Results</a:t>
            </a:r>
            <a:r>
              <a:rPr lang="pt-BR" dirty="0">
                <a:solidFill>
                  <a:schemeClr val="tx1"/>
                </a:solidFill>
              </a:rPr>
              <a:t>" qual opção foi selecionada.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 O comando </a:t>
            </a:r>
            <a:r>
              <a:rPr lang="pt-BR" b="1" dirty="0">
                <a:solidFill>
                  <a:schemeClr val="tx1"/>
                </a:solidFill>
              </a:rPr>
              <a:t>.</a:t>
            </a:r>
            <a:r>
              <a:rPr lang="pt-BR" b="1" dirty="0" err="1">
                <a:solidFill>
                  <a:schemeClr val="tx1"/>
                </a:solidFill>
              </a:rPr>
              <a:t>wait</a:t>
            </a:r>
            <a:r>
              <a:rPr lang="pt-BR" b="1" dirty="0">
                <a:solidFill>
                  <a:schemeClr val="tx1"/>
                </a:solidFill>
              </a:rPr>
              <a:t>() </a:t>
            </a:r>
            <a:r>
              <a:rPr lang="pt-BR" dirty="0">
                <a:solidFill>
                  <a:schemeClr val="tx1"/>
                </a:solidFill>
              </a:rPr>
              <a:t>faz com que o próximo item só seja exibido quando uma das opções for escolhida.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895E199-8E40-4DC1-AC04-2E0B84B76A03}"/>
              </a:ext>
            </a:extLst>
          </p:cNvPr>
          <p:cNvSpPr/>
          <p:nvPr/>
        </p:nvSpPr>
        <p:spPr>
          <a:xfrm>
            <a:off x="747994" y="3922295"/>
            <a:ext cx="2380217" cy="872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3800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B1D3323-CB49-4ABD-ABE9-717A7308C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1" t="9533" r="1267" b="8041"/>
          <a:stretch/>
        </p:blipFill>
        <p:spPr>
          <a:xfrm>
            <a:off x="220639" y="204716"/>
            <a:ext cx="11750722" cy="5650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A4136BD-F2AC-4ADB-AB7C-C049B6E0069A}"/>
              </a:ext>
            </a:extLst>
          </p:cNvPr>
          <p:cNvSpPr/>
          <p:nvPr/>
        </p:nvSpPr>
        <p:spPr>
          <a:xfrm>
            <a:off x="3579308" y="3645568"/>
            <a:ext cx="3491192" cy="1684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Os comandos de </a:t>
            </a:r>
            <a:r>
              <a:rPr lang="pt-BR" b="1" dirty="0">
                <a:solidFill>
                  <a:schemeClr val="tx1"/>
                </a:solidFill>
              </a:rPr>
              <a:t>.log() </a:t>
            </a:r>
            <a:r>
              <a:rPr lang="pt-BR" dirty="0">
                <a:solidFill>
                  <a:schemeClr val="tx1"/>
                </a:solidFill>
              </a:rPr>
              <a:t>enviam para o arquivo de resultados informações sobre qual lista foi rodada ("</a:t>
            </a:r>
            <a:r>
              <a:rPr lang="pt-BR" dirty="0" err="1">
                <a:solidFill>
                  <a:schemeClr val="tx1"/>
                </a:solidFill>
              </a:rPr>
              <a:t>Group</a:t>
            </a:r>
            <a:r>
              <a:rPr lang="pt-BR" dirty="0">
                <a:solidFill>
                  <a:schemeClr val="tx1"/>
                </a:solidFill>
              </a:rPr>
              <a:t>") e os tipos de itens rodados ("Item").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895E199-8E40-4DC1-AC04-2E0B84B76A03}"/>
              </a:ext>
            </a:extLst>
          </p:cNvPr>
          <p:cNvSpPr/>
          <p:nvPr/>
        </p:nvSpPr>
        <p:spPr>
          <a:xfrm>
            <a:off x="723931" y="4836695"/>
            <a:ext cx="2380217" cy="601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82171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Tabela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C80646A-5CE7-47FC-A9A8-BF11194B4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9" t="53727" r="5461" b="24141"/>
          <a:stretch/>
        </p:blipFill>
        <p:spPr>
          <a:xfrm>
            <a:off x="399448" y="2565985"/>
            <a:ext cx="11454063" cy="1726029"/>
          </a:xfrm>
          <a:prstGeom prst="rect">
            <a:avLst/>
          </a:prstGeom>
        </p:spPr>
      </p:pic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1A69C5AA-F444-4977-85B2-BADF0DF34E42}"/>
              </a:ext>
            </a:extLst>
          </p:cNvPr>
          <p:cNvSpPr/>
          <p:nvPr/>
        </p:nvSpPr>
        <p:spPr>
          <a:xfrm>
            <a:off x="10459277" y="1923930"/>
            <a:ext cx="484632" cy="4554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2">
            <a:extLst>
              <a:ext uri="{FF2B5EF4-FFF2-40B4-BE49-F238E27FC236}">
                <a16:creationId xmlns:a16="http://schemas.microsoft.com/office/drawing/2014/main" id="{437FA278-9F26-8A42-9FDC-0133CD32198A}"/>
              </a:ext>
            </a:extLst>
          </p:cNvPr>
          <p:cNvSpPr/>
          <p:nvPr/>
        </p:nvSpPr>
        <p:spPr>
          <a:xfrm>
            <a:off x="11155680" y="1923930"/>
            <a:ext cx="484632" cy="4554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9696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4) Experimento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cs typeface="Courier New" panose="02070309020205020404" pitchFamily="49" charset="0"/>
              </a:rPr>
              <a:t> Vamos rodar o experimento!</a:t>
            </a:r>
          </a:p>
          <a:p>
            <a:pPr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24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2400" dirty="0">
                <a:hlinkClick r:id="rId2"/>
              </a:rPr>
              <a:t>https://expt.pcibex.net/ibexexps/minicursolec/la_tela_experimento/experiment.html</a:t>
            </a: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882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15518" lvl="1" indent="-514350">
              <a:buFont typeface="+mj-lt"/>
              <a:buAutoNum type="arabicParenR"/>
            </a:pPr>
            <a:endParaRPr lang="pt-BR" sz="2600" dirty="0"/>
          </a:p>
          <a:p>
            <a:pPr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92255D5-48AC-49D7-BB3C-2FB85C5D75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Iniciação à plataforma </a:t>
            </a:r>
          </a:p>
          <a:p>
            <a:pPr algn="ctr"/>
            <a:endParaRPr lang="pt-BR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PCIBEX</a:t>
            </a:r>
          </a:p>
        </p:txBody>
      </p:sp>
    </p:spTree>
    <p:extLst>
      <p:ext uri="{BB962C8B-B14F-4D97-AF65-F5344CB8AC3E}">
        <p14:creationId xmlns:p14="http://schemas.microsoft.com/office/powerpoint/2010/main" val="212733842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5) Tela final do experimento</a:t>
            </a:r>
            <a:endParaRPr lang="pt-BR" dirty="0"/>
          </a:p>
        </p:txBody>
      </p:sp>
      <p:pic>
        <p:nvPicPr>
          <p:cNvPr id="2" name="Espaço Reservado para Conteúdo 1">
            <a:extLst>
              <a:ext uri="{FF2B5EF4-FFF2-40B4-BE49-F238E27FC236}">
                <a16:creationId xmlns:a16="http://schemas.microsoft.com/office/drawing/2014/main" id="{22799879-7670-4CF3-A6FE-0F7987FB1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678" t="11530" r="36576" b="55271"/>
          <a:stretch/>
        </p:blipFill>
        <p:spPr>
          <a:xfrm>
            <a:off x="4343401" y="2761247"/>
            <a:ext cx="3272590" cy="22198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7">
            <a:extLst>
              <a:ext uri="{FF2B5EF4-FFF2-40B4-BE49-F238E27FC236}">
                <a16:creationId xmlns:a16="http://schemas.microsoft.com/office/drawing/2014/main" id="{0FFD5C35-9940-4CA3-B8EB-86F7D4BA0D5F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cs typeface="Courier New" panose="02070309020205020404" pitchFamily="49" charset="0"/>
              </a:rPr>
              <a:t> Vamos criar a tela final do experimento!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0069065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Importando o script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EA21E6-2FDB-4888-BFFD-DF576DD90C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60" t="13315" r="19276" b="20688"/>
          <a:stretch/>
        </p:blipFill>
        <p:spPr>
          <a:xfrm>
            <a:off x="2627296" y="2254032"/>
            <a:ext cx="6998368" cy="39992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3606931-89EF-4B59-A64F-AB3DA45EC8A6}"/>
              </a:ext>
            </a:extLst>
          </p:cNvPr>
          <p:cNvCxnSpPr>
            <a:cxnSpLocks/>
          </p:cNvCxnSpPr>
          <p:nvPr/>
        </p:nvCxnSpPr>
        <p:spPr>
          <a:xfrm flipV="1">
            <a:off x="4707670" y="6017851"/>
            <a:ext cx="0" cy="1653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Conteúdo 7">
            <a:extLst>
              <a:ext uri="{FF2B5EF4-FFF2-40B4-BE49-F238E27FC236}">
                <a16:creationId xmlns:a16="http://schemas.microsoft.com/office/drawing/2014/main" id="{D86EE021-5908-4088-9201-99B9E9826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Cliquem no símbolo de upload       e selecionem o arquivo “</a:t>
            </a:r>
            <a:r>
              <a:rPr lang="pt-BR" b="1" dirty="0" err="1"/>
              <a:t>script_LA_completo</a:t>
            </a:r>
            <a:r>
              <a:rPr lang="pt-BR" dirty="0"/>
              <a:t>” 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4DEE9B9-C1B8-43CA-8A2B-551BE5C0D8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598" t="34028" r="43954" b="59432"/>
          <a:stretch/>
        </p:blipFill>
        <p:spPr>
          <a:xfrm>
            <a:off x="4782098" y="1775606"/>
            <a:ext cx="387267" cy="3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918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Importando o script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ço Reservado para Conteúdo 7">
            <a:extLst>
              <a:ext uri="{FF2B5EF4-FFF2-40B4-BE49-F238E27FC236}">
                <a16:creationId xmlns:a16="http://schemas.microsoft.com/office/drawing/2014/main" id="{D86EE021-5908-4088-9201-99B9E9826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14116"/>
            <a:ext cx="10058400" cy="4054978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Cliquem em OK e abram e em seguida cliquem no arquivo “main.js”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D5A1C7-0A0D-4942-9E30-EAEBF5A064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01" t="13315" r="19419" b="14258"/>
          <a:stretch/>
        </p:blipFill>
        <p:spPr>
          <a:xfrm>
            <a:off x="3304953" y="2379948"/>
            <a:ext cx="5582093" cy="38915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72481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15FF805-E0F6-4983-ACCE-77F6B596D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" t="12439" r="1332" b="7874"/>
          <a:stretch/>
        </p:blipFill>
        <p:spPr>
          <a:xfrm>
            <a:off x="200526" y="204536"/>
            <a:ext cx="11790948" cy="54623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8038C13-BE43-426B-8B6C-2FEE3AD72AED}"/>
              </a:ext>
            </a:extLst>
          </p:cNvPr>
          <p:cNvSpPr/>
          <p:nvPr/>
        </p:nvSpPr>
        <p:spPr>
          <a:xfrm>
            <a:off x="663774" y="3609473"/>
            <a:ext cx="1874890" cy="252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88755BF-45FE-48E4-A3EB-D344738B012C}"/>
              </a:ext>
            </a:extLst>
          </p:cNvPr>
          <p:cNvSpPr/>
          <p:nvPr/>
        </p:nvSpPr>
        <p:spPr>
          <a:xfrm>
            <a:off x="4124826" y="3391732"/>
            <a:ext cx="3942347" cy="64633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pt-BR" dirty="0"/>
              <a:t>Esse comando grava os resultados do experimento inteiro.</a:t>
            </a:r>
          </a:p>
        </p:txBody>
      </p:sp>
    </p:spTree>
    <p:extLst>
      <p:ext uri="{BB962C8B-B14F-4D97-AF65-F5344CB8AC3E}">
        <p14:creationId xmlns:p14="http://schemas.microsoft.com/office/powerpoint/2010/main" val="162520155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15FF805-E0F6-4983-ACCE-77F6B596D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" t="12439" r="1332" b="7874"/>
          <a:stretch/>
        </p:blipFill>
        <p:spPr>
          <a:xfrm>
            <a:off x="200526" y="204536"/>
            <a:ext cx="11790948" cy="54623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8038C13-BE43-426B-8B6C-2FEE3AD72AED}"/>
              </a:ext>
            </a:extLst>
          </p:cNvPr>
          <p:cNvSpPr/>
          <p:nvPr/>
        </p:nvSpPr>
        <p:spPr>
          <a:xfrm>
            <a:off x="723931" y="4836696"/>
            <a:ext cx="2693037" cy="324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88755BF-45FE-48E4-A3EB-D344738B012C}"/>
              </a:ext>
            </a:extLst>
          </p:cNvPr>
          <p:cNvSpPr/>
          <p:nvPr/>
        </p:nvSpPr>
        <p:spPr>
          <a:xfrm>
            <a:off x="4124826" y="3391732"/>
            <a:ext cx="3942347" cy="175432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pt-BR" dirty="0"/>
              <a:t>Esse comando indica que a barra de progresso está totalmente completa durante a exibição da mensagem final do experimento. A mensagem final não é contada como um item experimental.</a:t>
            </a:r>
          </a:p>
        </p:txBody>
      </p:sp>
    </p:spTree>
    <p:extLst>
      <p:ext uri="{BB962C8B-B14F-4D97-AF65-F5344CB8AC3E}">
        <p14:creationId xmlns:p14="http://schemas.microsoft.com/office/powerpoint/2010/main" val="12795286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5) Tela final do experimento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cs typeface="Courier New" panose="02070309020205020404" pitchFamily="49" charset="0"/>
              </a:rPr>
              <a:t> Agora que o experimento está completamente pronto, podemos adicionar o comando </a:t>
            </a:r>
            <a:r>
              <a:rPr lang="pt-BR" sz="2400" dirty="0" err="1">
                <a:cs typeface="Courier New" panose="02070309020205020404" pitchFamily="49" charset="0"/>
              </a:rPr>
              <a:t>PennController.DebugOff</a:t>
            </a:r>
            <a:r>
              <a:rPr lang="pt-BR" sz="2400" dirty="0">
                <a:cs typeface="Courier New" panose="02070309020205020404" pitchFamily="49" charset="0"/>
              </a:rPr>
              <a:t>(); para desabilitar a caixa do </a:t>
            </a:r>
            <a:r>
              <a:rPr lang="pt-BR" sz="2400" i="1" dirty="0" err="1">
                <a:cs typeface="Courier New" panose="02070309020205020404" pitchFamily="49" charset="0"/>
              </a:rPr>
              <a:t>Debugger</a:t>
            </a:r>
            <a:r>
              <a:rPr lang="pt-BR" sz="2400" dirty="0">
                <a:cs typeface="Courier New" panose="02070309020205020404" pitchFamily="49" charset="0"/>
              </a:rPr>
              <a:t>.</a:t>
            </a:r>
          </a:p>
          <a:p>
            <a:pPr marL="0" indent="0" algn="just">
              <a:buNone/>
            </a:pPr>
            <a:endParaRPr lang="pt-BR" sz="24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sz="24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2B65613-8314-4929-80F9-3C785155D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2" t="12613" r="1336" b="69731"/>
          <a:stretch/>
        </p:blipFill>
        <p:spPr>
          <a:xfrm>
            <a:off x="207745" y="3043991"/>
            <a:ext cx="11776510" cy="12102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2AEA7EA-DA17-41B3-8840-81921ADE2029}"/>
              </a:ext>
            </a:extLst>
          </p:cNvPr>
          <p:cNvCxnSpPr>
            <a:cxnSpLocks/>
          </p:cNvCxnSpPr>
          <p:nvPr/>
        </p:nvCxnSpPr>
        <p:spPr>
          <a:xfrm flipH="1">
            <a:off x="2779296" y="3429000"/>
            <a:ext cx="228599" cy="175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55112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5) Tela final do experimento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cs typeface="Courier New" panose="02070309020205020404" pitchFamily="49" charset="0"/>
              </a:rPr>
              <a:t> Vamos rodar o experimento inteiro! Está pronto para compartilhar com os participantes!</a:t>
            </a:r>
          </a:p>
          <a:p>
            <a:pPr marL="0" indent="0">
              <a:buNone/>
            </a:pPr>
            <a:r>
              <a:rPr lang="pt-BR" sz="2400" dirty="0">
                <a:cs typeface="Courier New" panose="02070309020205020404" pitchFamily="49" charset="0"/>
                <a:hlinkClick r:id="rId2"/>
              </a:rPr>
              <a:t>https://expt.pcibex.net/ibexexps/minicursolec/leitura_automonitorada/experiment.html</a:t>
            </a:r>
            <a:endParaRPr lang="pt-BR" sz="24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sz="24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4737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Resultados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cs typeface="Courier New" panose="02070309020205020404" pitchFamily="49" charset="0"/>
              </a:rPr>
              <a:t> Vamos ver como fica o arquivo de resultados!</a:t>
            </a:r>
          </a:p>
          <a:p>
            <a:pPr marL="0" indent="0">
              <a:buNone/>
            </a:pPr>
            <a:endParaRPr lang="pt-BR" sz="24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319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lhando o cérebro para ser feliz - Lucilia Diniz">
            <a:extLst>
              <a:ext uri="{FF2B5EF4-FFF2-40B4-BE49-F238E27FC236}">
                <a16:creationId xmlns:a16="http://schemas.microsoft.com/office/drawing/2014/main" id="{980A3F7E-C6C7-4C2D-B819-8CDC792EF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747" y="1651335"/>
            <a:ext cx="7050505" cy="355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FD04D46-3623-407D-9EF8-40E6C7EA9102}"/>
              </a:ext>
            </a:extLst>
          </p:cNvPr>
          <p:cNvSpPr txBox="1"/>
          <p:nvPr/>
        </p:nvSpPr>
        <p:spPr>
          <a:xfrm>
            <a:off x="4739698" y="661737"/>
            <a:ext cx="2712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Por hoje é só!</a:t>
            </a:r>
          </a:p>
        </p:txBody>
      </p:sp>
    </p:spTree>
    <p:extLst>
      <p:ext uri="{BB962C8B-B14F-4D97-AF65-F5344CB8AC3E}">
        <p14:creationId xmlns:p14="http://schemas.microsoft.com/office/powerpoint/2010/main" val="4015638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PCIBEX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59644"/>
          </a:xfrm>
        </p:spPr>
        <p:txBody>
          <a:bodyPr>
            <a:normAutofit/>
          </a:bodyPr>
          <a:lstStyle/>
          <a:p>
            <a:pPr lvl="1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2600" noProof="1"/>
              <a:t>A página incial:</a:t>
            </a:r>
            <a:r>
              <a:rPr lang="pt-BR" sz="2600" noProof="1">
                <a:solidFill>
                  <a:schemeClr val="tx1"/>
                </a:solidFill>
              </a:rPr>
              <a:t> </a:t>
            </a:r>
            <a:r>
              <a:rPr lang="pt-BR" sz="2600" noProof="1">
                <a:solidFill>
                  <a:schemeClr val="tx1"/>
                </a:solidFill>
                <a:hlinkClick r:id="rId2"/>
              </a:rPr>
              <a:t>https://www.pcibex.net/</a:t>
            </a:r>
            <a:r>
              <a:rPr lang="pt-BR" sz="2600" noProof="1">
                <a:solidFill>
                  <a:schemeClr val="tx1"/>
                </a:solidFill>
              </a:rPr>
              <a:t> 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pt-BR" sz="2800" dirty="0"/>
          </a:p>
        </p:txBody>
      </p:sp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94E73EA-7478-4CAD-B7FB-52CBD3F816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70" t="13319" r="13398" b="30823"/>
          <a:stretch/>
        </p:blipFill>
        <p:spPr>
          <a:xfrm>
            <a:off x="1552575" y="2384880"/>
            <a:ext cx="9086850" cy="38288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6352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PCIBEX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5964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2400" b="1" noProof="1"/>
              <a:t> Experiment Farm</a:t>
            </a:r>
            <a:r>
              <a:rPr lang="pt-BR" sz="2400" noProof="1"/>
              <a:t>: página para criar os experimentos ou ver um exemplo de experimento.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pt-BR" sz="2800" dirty="0"/>
          </a:p>
        </p:txBody>
      </p:sp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94E73EA-7478-4CAD-B7FB-52CBD3F816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70" t="13319" r="13398" b="30823"/>
          <a:stretch/>
        </p:blipFill>
        <p:spPr>
          <a:xfrm>
            <a:off x="1917382" y="2796127"/>
            <a:ext cx="8418195" cy="3417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9642FA1-D59C-4748-8832-98E3F1DF6D45}"/>
              </a:ext>
            </a:extLst>
          </p:cNvPr>
          <p:cNvSpPr/>
          <p:nvPr/>
        </p:nvSpPr>
        <p:spPr>
          <a:xfrm rot="18889389">
            <a:off x="2839958" y="3235690"/>
            <a:ext cx="304141" cy="6384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PCIBEX: </a:t>
            </a:r>
            <a:r>
              <a:rPr lang="pt-BR" b="1" dirty="0" err="1">
                <a:solidFill>
                  <a:srgbClr val="00B0F0"/>
                </a:solidFill>
              </a:rPr>
              <a:t>Experiment</a:t>
            </a:r>
            <a:r>
              <a:rPr lang="pt-BR" b="1" dirty="0">
                <a:solidFill>
                  <a:srgbClr val="00B0F0"/>
                </a:solidFill>
              </a:rPr>
              <a:t> </a:t>
            </a:r>
            <a:r>
              <a:rPr lang="pt-BR" b="1" dirty="0" err="1">
                <a:solidFill>
                  <a:srgbClr val="00B0F0"/>
                </a:solidFill>
              </a:rPr>
              <a:t>Farm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5964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endParaRPr lang="pt-BR" sz="2800" dirty="0"/>
          </a:p>
        </p:txBody>
      </p:sp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F4CE1F5-1ADF-454B-9866-A4B63FDC8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42" t="16442" r="21485" b="12690"/>
          <a:stretch/>
        </p:blipFill>
        <p:spPr>
          <a:xfrm>
            <a:off x="2957751" y="1921981"/>
            <a:ext cx="6276498" cy="4183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9510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PCIBEX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5964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2400" b="1" noProof="1">
                <a:solidFill>
                  <a:schemeClr val="tx1"/>
                </a:solidFill>
              </a:rPr>
              <a:t> Documentation</a:t>
            </a:r>
            <a:r>
              <a:rPr lang="pt-BR" sz="2400" noProof="1">
                <a:solidFill>
                  <a:schemeClr val="tx1"/>
                </a:solidFill>
              </a:rPr>
              <a:t>: página com o tutorial, informações técnicas, informações sobre os comandos e soluções de problemas.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pt-BR" sz="2800" dirty="0"/>
          </a:p>
        </p:txBody>
      </p:sp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94E73EA-7478-4CAD-B7FB-52CBD3F816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70" t="13319" r="13398" b="30823"/>
          <a:stretch/>
        </p:blipFill>
        <p:spPr>
          <a:xfrm>
            <a:off x="1814729" y="2742525"/>
            <a:ext cx="8529639" cy="34712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9642FA1-D59C-4748-8832-98E3F1DF6D45}"/>
              </a:ext>
            </a:extLst>
          </p:cNvPr>
          <p:cNvSpPr/>
          <p:nvPr/>
        </p:nvSpPr>
        <p:spPr>
          <a:xfrm rot="18889389">
            <a:off x="4062666" y="3154191"/>
            <a:ext cx="304141" cy="6384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12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PCIBEX: </a:t>
            </a:r>
            <a:r>
              <a:rPr lang="pt-BR" b="1" dirty="0" err="1">
                <a:solidFill>
                  <a:srgbClr val="00B0F0"/>
                </a:solidFill>
              </a:rPr>
              <a:t>Documentation</a:t>
            </a:r>
            <a:endParaRPr lang="pt-BR" b="1" dirty="0">
              <a:solidFill>
                <a:srgbClr val="00B0F0"/>
              </a:solidFill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C452BBA-3F08-4549-807A-F53984123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323" t="13343" r="16011" b="6485"/>
          <a:stretch/>
        </p:blipFill>
        <p:spPr>
          <a:xfrm>
            <a:off x="2668905" y="1908165"/>
            <a:ext cx="6915149" cy="42354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604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PCIBEX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5964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2400" b="1" noProof="1">
                <a:solidFill>
                  <a:schemeClr val="tx1"/>
                </a:solidFill>
              </a:rPr>
              <a:t> Support</a:t>
            </a:r>
            <a:r>
              <a:rPr lang="pt-BR" sz="2400" noProof="1">
                <a:solidFill>
                  <a:schemeClr val="tx1"/>
                </a:solidFill>
              </a:rPr>
              <a:t>: página para tirar dúvidas sobre a plataforma, problemas técnicos e montagem de experimentos.</a:t>
            </a:r>
            <a:endParaRPr lang="pt-BR" sz="2800" dirty="0"/>
          </a:p>
        </p:txBody>
      </p:sp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94E73EA-7478-4CAD-B7FB-52CBD3F816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70" t="13319" r="13398" b="30823"/>
          <a:stretch/>
        </p:blipFill>
        <p:spPr>
          <a:xfrm>
            <a:off x="1917382" y="2796127"/>
            <a:ext cx="8418195" cy="3417625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9642FA1-D59C-4748-8832-98E3F1DF6D45}"/>
              </a:ext>
            </a:extLst>
          </p:cNvPr>
          <p:cNvSpPr/>
          <p:nvPr/>
        </p:nvSpPr>
        <p:spPr>
          <a:xfrm rot="18889389">
            <a:off x="5040233" y="3266712"/>
            <a:ext cx="304141" cy="6384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89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PCIBEX: </a:t>
            </a:r>
            <a:r>
              <a:rPr lang="pt-BR" b="1" dirty="0" err="1">
                <a:solidFill>
                  <a:srgbClr val="00B0F0"/>
                </a:solidFill>
              </a:rPr>
              <a:t>Support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59644"/>
          </a:xfrm>
        </p:spPr>
        <p:txBody>
          <a:bodyPr>
            <a:normAutofit/>
          </a:bodyPr>
          <a:lstStyle/>
          <a:p>
            <a:pPr marL="201168" lvl="1" indent="0" algn="just">
              <a:lnSpc>
                <a:spcPct val="110000"/>
              </a:lnSpc>
              <a:buNone/>
            </a:pPr>
            <a:endParaRPr lang="pt-BR" sz="2800" dirty="0"/>
          </a:p>
        </p:txBody>
      </p:sp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64533F5-B485-4098-8A13-2374C2EE5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87" t="14149" r="12930" b="7688"/>
          <a:stretch/>
        </p:blipFill>
        <p:spPr>
          <a:xfrm>
            <a:off x="2011680" y="1845734"/>
            <a:ext cx="8229600" cy="42596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8675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Panorama do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15518" lvl="1" indent="-514350">
              <a:lnSpc>
                <a:spcPct val="150000"/>
              </a:lnSpc>
              <a:buFont typeface="+mj-lt"/>
              <a:buAutoNum type="arabicParenR"/>
            </a:pPr>
            <a:r>
              <a:rPr lang="pt-BR" sz="2600" dirty="0">
                <a:solidFill>
                  <a:schemeClr val="tx1"/>
                </a:solidFill>
              </a:rPr>
              <a:t>O que é a plataforma PCIBEX?</a:t>
            </a:r>
          </a:p>
          <a:p>
            <a:pPr marL="715518" lvl="1" indent="-514350">
              <a:lnSpc>
                <a:spcPct val="150000"/>
              </a:lnSpc>
              <a:buFont typeface="+mj-lt"/>
              <a:buAutoNum type="arabicParenR"/>
            </a:pPr>
            <a:r>
              <a:rPr lang="pt-BR" sz="2600" dirty="0">
                <a:solidFill>
                  <a:schemeClr val="tx1"/>
                </a:solidFill>
              </a:rPr>
              <a:t>Iniciação à plataforma PCIBEX.</a:t>
            </a:r>
          </a:p>
          <a:p>
            <a:pPr marL="715518" lvl="1" indent="-514350">
              <a:lnSpc>
                <a:spcPct val="150000"/>
              </a:lnSpc>
              <a:buFont typeface="+mj-lt"/>
              <a:buAutoNum type="arabicParenR"/>
            </a:pPr>
            <a:r>
              <a:rPr lang="pt-BR" sz="2600" dirty="0">
                <a:solidFill>
                  <a:schemeClr val="tx1"/>
                </a:solidFill>
              </a:rPr>
              <a:t>Criando um script para experimento de Leitura </a:t>
            </a:r>
            <a:r>
              <a:rPr lang="pt-BR" sz="2600" dirty="0" err="1">
                <a:solidFill>
                  <a:schemeClr val="tx1"/>
                </a:solidFill>
              </a:rPr>
              <a:t>Automonitorada</a:t>
            </a:r>
            <a:r>
              <a:rPr lang="pt-BR" sz="2600" dirty="0">
                <a:solidFill>
                  <a:schemeClr val="tx1"/>
                </a:solidFill>
              </a:rPr>
              <a:t>.</a:t>
            </a:r>
          </a:p>
          <a:p>
            <a:pPr marL="715518" lvl="1" indent="-514350">
              <a:lnSpc>
                <a:spcPct val="150000"/>
              </a:lnSpc>
              <a:buFont typeface="+mj-lt"/>
              <a:buAutoNum type="arabicParenR"/>
            </a:pPr>
            <a:r>
              <a:rPr lang="pt-BR" sz="2600" dirty="0">
                <a:solidFill>
                  <a:schemeClr val="tx1"/>
                </a:solidFill>
              </a:rPr>
              <a:t>Criando um repositório no </a:t>
            </a:r>
            <a:r>
              <a:rPr lang="pt-BR" sz="2600" dirty="0" err="1">
                <a:solidFill>
                  <a:schemeClr val="tx1"/>
                </a:solidFill>
              </a:rPr>
              <a:t>Github</a:t>
            </a:r>
            <a:r>
              <a:rPr lang="pt-BR" sz="2600" dirty="0">
                <a:solidFill>
                  <a:schemeClr val="tx1"/>
                </a:solidFill>
              </a:rPr>
              <a:t>.</a:t>
            </a:r>
          </a:p>
          <a:p>
            <a:pPr marL="715518" lvl="1" indent="-514350">
              <a:lnSpc>
                <a:spcPct val="150000"/>
              </a:lnSpc>
              <a:buFont typeface="+mj-lt"/>
              <a:buAutoNum type="arabicParenR"/>
            </a:pPr>
            <a:r>
              <a:rPr lang="pt-BR" sz="2600" dirty="0">
                <a:solidFill>
                  <a:schemeClr val="tx1"/>
                </a:solidFill>
              </a:rPr>
              <a:t>Criando um script para um Teste Auditivo.</a:t>
            </a:r>
          </a:p>
          <a:p>
            <a:pPr marL="715518" lvl="1" indent="-514350">
              <a:buFont typeface="+mj-lt"/>
              <a:buAutoNum type="arabicParenR"/>
            </a:pPr>
            <a:endParaRPr lang="pt-BR" sz="2600" dirty="0"/>
          </a:p>
          <a:p>
            <a:pPr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</p:txBody>
      </p:sp>
    </p:spTree>
    <p:extLst>
      <p:ext uri="{BB962C8B-B14F-4D97-AF65-F5344CB8AC3E}">
        <p14:creationId xmlns:p14="http://schemas.microsoft.com/office/powerpoint/2010/main" val="355624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PCIBEX: </a:t>
            </a:r>
            <a:r>
              <a:rPr lang="pt-BR" b="1" dirty="0" err="1">
                <a:solidFill>
                  <a:srgbClr val="00B0F0"/>
                </a:solidFill>
              </a:rPr>
              <a:t>Support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5964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</a:t>
            </a:r>
            <a:r>
              <a:rPr lang="pt-BR" sz="2400" u="sng" dirty="0"/>
              <a:t>Observação</a:t>
            </a:r>
            <a:r>
              <a:rPr lang="pt-BR" sz="2400" dirty="0"/>
              <a:t>: é preciso criar conta tanto para elaborar experimentos quanto para postar no fórum.</a:t>
            </a:r>
          </a:p>
        </p:txBody>
      </p:sp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F127BB6-A4C8-47E8-8E0E-8441E8E24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67" t="13524" r="12696" b="10956"/>
          <a:stretch/>
        </p:blipFill>
        <p:spPr>
          <a:xfrm>
            <a:off x="2888456" y="2880148"/>
            <a:ext cx="6415087" cy="33336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028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PCIBEX: </a:t>
            </a:r>
            <a:r>
              <a:rPr lang="pt-BR" b="1" dirty="0" err="1">
                <a:solidFill>
                  <a:srgbClr val="00B0F0"/>
                </a:solidFill>
              </a:rPr>
              <a:t>Support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5964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Você também pode mandar e-mails para tirar dúvidas: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pt-BR" sz="2400" dirty="0">
                <a:solidFill>
                  <a:srgbClr val="0070C0"/>
                </a:solidFill>
              </a:rPr>
              <a:t>admin@pcibex.net</a:t>
            </a:r>
          </a:p>
        </p:txBody>
      </p:sp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293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PCIBEX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5964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endParaRPr lang="pt-BR" sz="2400" b="1" dirty="0"/>
          </a:p>
        </p:txBody>
      </p:sp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spaço Reservado para Conteúdo 3">
            <a:extLst>
              <a:ext uri="{FF2B5EF4-FFF2-40B4-BE49-F238E27FC236}">
                <a16:creationId xmlns:a16="http://schemas.microsoft.com/office/drawing/2014/main" id="{88E34F9A-45B6-482B-B4B2-674F37077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70" t="13319" r="13398" b="30823"/>
          <a:stretch/>
        </p:blipFill>
        <p:spPr>
          <a:xfrm>
            <a:off x="1031127" y="1845733"/>
            <a:ext cx="10190705" cy="44264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CEDEB57-5178-446D-B3AF-E7E411E9E033}"/>
              </a:ext>
            </a:extLst>
          </p:cNvPr>
          <p:cNvSpPr txBox="1"/>
          <p:nvPr/>
        </p:nvSpPr>
        <p:spPr>
          <a:xfrm>
            <a:off x="1443254" y="3105834"/>
            <a:ext cx="281592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O que é e para que serve a plataforma.</a:t>
            </a:r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5172F6A1-2F00-46CA-8D2A-6DAC9B8283C2}"/>
              </a:ext>
            </a:extLst>
          </p:cNvPr>
          <p:cNvSpPr/>
          <p:nvPr/>
        </p:nvSpPr>
        <p:spPr>
          <a:xfrm flipH="1">
            <a:off x="1959108" y="3788267"/>
            <a:ext cx="380498" cy="374578"/>
          </a:xfrm>
          <a:prstGeom prst="bentUpArrow">
            <a:avLst>
              <a:gd name="adj1" fmla="val 25000"/>
              <a:gd name="adj2" fmla="val 33182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8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PCIBEX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5964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endParaRPr lang="pt-BR" sz="2400" b="1" dirty="0"/>
          </a:p>
        </p:txBody>
      </p:sp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spaço Reservado para Conteúdo 3">
            <a:extLst>
              <a:ext uri="{FF2B5EF4-FFF2-40B4-BE49-F238E27FC236}">
                <a16:creationId xmlns:a16="http://schemas.microsoft.com/office/drawing/2014/main" id="{88E34F9A-45B6-482B-B4B2-674F37077A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70" t="13319" r="13398" b="30823"/>
          <a:stretch/>
        </p:blipFill>
        <p:spPr>
          <a:xfrm>
            <a:off x="1229585" y="1845734"/>
            <a:ext cx="9732829" cy="43680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0C6BCB8-1033-4822-8340-3DDCA82F421A}"/>
              </a:ext>
            </a:extLst>
          </p:cNvPr>
          <p:cNvSpPr txBox="1"/>
          <p:nvPr/>
        </p:nvSpPr>
        <p:spPr>
          <a:xfrm>
            <a:off x="7716754" y="2505670"/>
            <a:ext cx="297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Apresenta um tutorial (em inglês) que ensina a criar um experimento.</a:t>
            </a:r>
          </a:p>
        </p:txBody>
      </p:sp>
      <p:sp>
        <p:nvSpPr>
          <p:cNvPr id="21" name="Seta: Dobrada para Cima 20">
            <a:extLst>
              <a:ext uri="{FF2B5EF4-FFF2-40B4-BE49-F238E27FC236}">
                <a16:creationId xmlns:a16="http://schemas.microsoft.com/office/drawing/2014/main" id="{A4862CD0-7900-4A76-B1BE-5A405D663103}"/>
              </a:ext>
            </a:extLst>
          </p:cNvPr>
          <p:cNvSpPr/>
          <p:nvPr/>
        </p:nvSpPr>
        <p:spPr>
          <a:xfrm flipH="1">
            <a:off x="8318335" y="3537374"/>
            <a:ext cx="380498" cy="551562"/>
          </a:xfrm>
          <a:prstGeom prst="bentUpArrow">
            <a:avLst>
              <a:gd name="adj1" fmla="val 25000"/>
              <a:gd name="adj2" fmla="val 33182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682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PCIBEX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5964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endParaRPr lang="pt-BR" sz="2400" b="1" dirty="0"/>
          </a:p>
        </p:txBody>
      </p:sp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spaço Reservado para Conteúdo 3">
            <a:extLst>
              <a:ext uri="{FF2B5EF4-FFF2-40B4-BE49-F238E27FC236}">
                <a16:creationId xmlns:a16="http://schemas.microsoft.com/office/drawing/2014/main" id="{88E34F9A-45B6-482B-B4B2-674F37077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70" t="13319" r="13398" b="30823"/>
          <a:stretch/>
        </p:blipFill>
        <p:spPr>
          <a:xfrm>
            <a:off x="1229585" y="1845734"/>
            <a:ext cx="9732829" cy="43680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23E960BF-5C53-49C9-AE11-99F4EA9459F4}"/>
              </a:ext>
            </a:extLst>
          </p:cNvPr>
          <p:cNvSpPr/>
          <p:nvPr/>
        </p:nvSpPr>
        <p:spPr>
          <a:xfrm rot="19343156">
            <a:off x="4644065" y="4158452"/>
            <a:ext cx="678474" cy="2324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266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264FB7-C31F-4ABE-A85D-BA665E0CA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Criando a conta no </a:t>
            </a:r>
            <a:r>
              <a:rPr lang="pt-BR" b="1" dirty="0" err="1">
                <a:solidFill>
                  <a:schemeClr val="accent1"/>
                </a:solidFill>
              </a:rPr>
              <a:t>PCIbex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b="1" dirty="0" err="1">
                <a:solidFill>
                  <a:schemeClr val="accent1"/>
                </a:solidFill>
              </a:rPr>
              <a:t>Farm</a:t>
            </a:r>
            <a:endParaRPr lang="pt-BR" b="1" dirty="0">
              <a:solidFill>
                <a:schemeClr val="accent1"/>
              </a:solidFill>
            </a:endParaRP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2777A289-B13E-438D-B413-161BD26A7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1" y="1887856"/>
            <a:ext cx="3215412" cy="32867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sz="2400" dirty="0"/>
              <a:t>Acessem o site:</a:t>
            </a:r>
          </a:p>
          <a:p>
            <a:pPr marL="0" indent="0">
              <a:buNone/>
            </a:pPr>
            <a:r>
              <a:rPr lang="pt-BR" sz="2400" dirty="0">
                <a:hlinkClick r:id="rId3"/>
              </a:rPr>
              <a:t>https://expt.pcibex.net/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Cliquem em </a:t>
            </a:r>
            <a:r>
              <a:rPr lang="pt-BR" sz="2400" dirty="0">
                <a:solidFill>
                  <a:schemeClr val="tx1"/>
                </a:solidFill>
              </a:rPr>
              <a:t>“</a:t>
            </a:r>
            <a:r>
              <a:rPr lang="pt-BR" sz="2400" b="1" dirty="0">
                <a:solidFill>
                  <a:schemeClr val="accent1"/>
                </a:solidFill>
              </a:rPr>
              <a:t>login/</a:t>
            </a:r>
            <a:r>
              <a:rPr lang="pt-BR" sz="2400" b="1" dirty="0" err="1">
                <a:solidFill>
                  <a:schemeClr val="accent1"/>
                </a:solidFill>
              </a:rPr>
              <a:t>sign</a:t>
            </a:r>
            <a:r>
              <a:rPr lang="pt-BR" sz="2400" b="1" dirty="0">
                <a:solidFill>
                  <a:schemeClr val="accent1"/>
                </a:solidFill>
              </a:rPr>
              <a:t> </a:t>
            </a:r>
            <a:r>
              <a:rPr lang="pt-BR" sz="2400" b="1" dirty="0" err="1">
                <a:solidFill>
                  <a:schemeClr val="accent1"/>
                </a:solidFill>
              </a:rPr>
              <a:t>up</a:t>
            </a:r>
            <a:r>
              <a:rPr lang="pt-BR" sz="2400" dirty="0">
                <a:solidFill>
                  <a:schemeClr val="tx1"/>
                </a:solidFill>
              </a:rPr>
              <a:t>”.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70A15C7E-8992-4E5D-AAA1-311C5C0F52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59" t="18873" r="23412" b="13016"/>
          <a:stretch/>
        </p:blipFill>
        <p:spPr>
          <a:xfrm>
            <a:off x="4435523" y="1871976"/>
            <a:ext cx="6659198" cy="43799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047F9A59-64B9-48C6-A77E-667717980B16}"/>
              </a:ext>
            </a:extLst>
          </p:cNvPr>
          <p:cNvSpPr/>
          <p:nvPr/>
        </p:nvSpPr>
        <p:spPr>
          <a:xfrm rot="3323490">
            <a:off x="6454697" y="2008743"/>
            <a:ext cx="304141" cy="6384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37C313A6-AB74-4D1F-BA1B-D4D663F14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63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264FB7-C31F-4ABE-A85D-BA665E0CA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Criando a conta no </a:t>
            </a:r>
            <a:r>
              <a:rPr lang="pt-BR" b="1" dirty="0" err="1">
                <a:solidFill>
                  <a:schemeClr val="accent1"/>
                </a:solidFill>
              </a:rPr>
              <a:t>PCIbex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b="1" dirty="0" err="1">
                <a:solidFill>
                  <a:schemeClr val="accent1"/>
                </a:solidFill>
              </a:rPr>
              <a:t>Farm</a:t>
            </a:r>
            <a:endParaRPr lang="pt-BR" b="1" dirty="0">
              <a:solidFill>
                <a:schemeClr val="accent1"/>
              </a:solidFill>
            </a:endParaRP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2777A289-B13E-438D-B413-161BD26A7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887856"/>
            <a:ext cx="2673141" cy="3286760"/>
          </a:xfrm>
        </p:spPr>
        <p:txBody>
          <a:bodyPr/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sz="2400" dirty="0"/>
              <a:t>Preencha os campos de </a:t>
            </a:r>
            <a:r>
              <a:rPr lang="pt-BR" sz="2400" b="1" dirty="0">
                <a:solidFill>
                  <a:schemeClr val="accent1"/>
                </a:solidFill>
              </a:rPr>
              <a:t>New </a:t>
            </a:r>
            <a:r>
              <a:rPr lang="pt-BR" sz="2400" b="1" dirty="0" err="1">
                <a:solidFill>
                  <a:schemeClr val="accent1"/>
                </a:solidFill>
              </a:rPr>
              <a:t>User</a:t>
            </a:r>
            <a:r>
              <a:rPr lang="pt-BR" sz="2400" b="1" dirty="0">
                <a:solidFill>
                  <a:schemeClr val="accent1"/>
                </a:solidFill>
              </a:rPr>
              <a:t> </a:t>
            </a:r>
            <a:r>
              <a:rPr lang="pt-BR" sz="2400" dirty="0"/>
              <a:t>com seus dados.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047120-641C-4A0F-B0B0-EF216271C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90" t="17696" r="19066" b="28547"/>
          <a:stretch/>
        </p:blipFill>
        <p:spPr>
          <a:xfrm>
            <a:off x="4107977" y="2051628"/>
            <a:ext cx="7478973" cy="3830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952F1C06-47FC-4E89-A76C-7B50FAFABC85}"/>
              </a:ext>
            </a:extLst>
          </p:cNvPr>
          <p:cNvSpPr/>
          <p:nvPr/>
        </p:nvSpPr>
        <p:spPr>
          <a:xfrm rot="1942629">
            <a:off x="8063058" y="3317864"/>
            <a:ext cx="768615" cy="22227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E017441C-ECDD-45BC-9312-24DF53424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92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47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Criando um experimento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 </a:t>
            </a:r>
            <a:r>
              <a:rPr lang="pt-BR" sz="2400" dirty="0"/>
              <a:t>Clique em “</a:t>
            </a:r>
            <a:r>
              <a:rPr lang="pt-BR" sz="2400" b="1" dirty="0" err="1">
                <a:solidFill>
                  <a:schemeClr val="accent2"/>
                </a:solidFill>
              </a:rPr>
              <a:t>Create</a:t>
            </a:r>
            <a:r>
              <a:rPr lang="pt-BR" sz="2400" b="1" dirty="0">
                <a:solidFill>
                  <a:schemeClr val="accent2"/>
                </a:solidFill>
              </a:rPr>
              <a:t> a new </a:t>
            </a:r>
            <a:r>
              <a:rPr lang="pt-BR" sz="2400" b="1" dirty="0" err="1">
                <a:solidFill>
                  <a:schemeClr val="accent2"/>
                </a:solidFill>
              </a:rPr>
              <a:t>experiment</a:t>
            </a:r>
            <a:r>
              <a:rPr lang="pt-BR" sz="2400" dirty="0"/>
              <a:t>” </a:t>
            </a:r>
            <a:endParaRPr lang="pt-BR" sz="2800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CCAED09A-791D-4DE1-8F15-AF0E961039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94" t="16969" r="18805" b="34373"/>
          <a:stretch/>
        </p:blipFill>
        <p:spPr>
          <a:xfrm>
            <a:off x="2431257" y="2466473"/>
            <a:ext cx="7329486" cy="36342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7A3E4F3B-8623-44BB-B479-4B698ED87E15}"/>
              </a:ext>
            </a:extLst>
          </p:cNvPr>
          <p:cNvSpPr/>
          <p:nvPr/>
        </p:nvSpPr>
        <p:spPr>
          <a:xfrm rot="20095299">
            <a:off x="4755078" y="5053601"/>
            <a:ext cx="768615" cy="22227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30BC6F49-0CA2-4D04-9A30-64CAE3F33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36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Criando um experimento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Escolha o nome do seu experimento e digite no campo “</a:t>
            </a:r>
            <a:r>
              <a:rPr lang="pt-BR" sz="2400" b="1" dirty="0" err="1">
                <a:solidFill>
                  <a:schemeClr val="accent2"/>
                </a:solidFill>
              </a:rPr>
              <a:t>Name</a:t>
            </a:r>
            <a:r>
              <a:rPr lang="pt-BR" sz="2400" dirty="0"/>
              <a:t>”.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5F1C69-CD87-405D-B56F-D11E756C5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03" t="18791" r="18731" b="14403"/>
          <a:stretch/>
        </p:blipFill>
        <p:spPr>
          <a:xfrm>
            <a:off x="2800065" y="2279987"/>
            <a:ext cx="6591869" cy="4023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87F99485-8B3D-43C3-8CCE-24D346C7A385}"/>
              </a:ext>
            </a:extLst>
          </p:cNvPr>
          <p:cNvSpPr/>
          <p:nvPr/>
        </p:nvSpPr>
        <p:spPr>
          <a:xfrm rot="20095299" flipV="1">
            <a:off x="2618852" y="5701520"/>
            <a:ext cx="681106" cy="274735"/>
          </a:xfrm>
          <a:prstGeom prst="rightArrow">
            <a:avLst>
              <a:gd name="adj1" fmla="val 32407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27F18E03-789A-4615-A7EA-E78334401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24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Criando um experimento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Clique em “</a:t>
            </a:r>
            <a:r>
              <a:rPr lang="pt-BR" sz="2400" b="1" dirty="0" err="1">
                <a:solidFill>
                  <a:schemeClr val="accent2"/>
                </a:solidFill>
              </a:rPr>
              <a:t>Create</a:t>
            </a:r>
            <a:r>
              <a:rPr lang="pt-BR" sz="2400" dirty="0"/>
              <a:t>”.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DD694A-FD4D-4FA1-BA15-AD67E3922E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51" t="18791" r="18620" b="13912"/>
          <a:stretch/>
        </p:blipFill>
        <p:spPr>
          <a:xfrm>
            <a:off x="2836822" y="2320658"/>
            <a:ext cx="6579316" cy="38481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C44B3220-212E-44E6-9534-0DFDDD5D3BCA}"/>
              </a:ext>
            </a:extLst>
          </p:cNvPr>
          <p:cNvSpPr/>
          <p:nvPr/>
        </p:nvSpPr>
        <p:spPr>
          <a:xfrm rot="10800000" flipV="1">
            <a:off x="6714174" y="5394725"/>
            <a:ext cx="539327" cy="244941"/>
          </a:xfrm>
          <a:prstGeom prst="rightArrow">
            <a:avLst>
              <a:gd name="adj1" fmla="val 32407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09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15518" lvl="1" indent="-514350">
              <a:buFont typeface="+mj-lt"/>
              <a:buAutoNum type="arabicParenR"/>
            </a:pPr>
            <a:endParaRPr lang="pt-BR" sz="2600" dirty="0"/>
          </a:p>
          <a:p>
            <a:pPr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92255D5-48AC-49D7-BB3C-2FB85C5D75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é a plataforma </a:t>
            </a:r>
          </a:p>
          <a:p>
            <a:pPr algn="ctr"/>
            <a:endParaRPr lang="pt-BR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PCIBEX?</a:t>
            </a:r>
          </a:p>
        </p:txBody>
      </p:sp>
    </p:spTree>
    <p:extLst>
      <p:ext uri="{BB962C8B-B14F-4D97-AF65-F5344CB8AC3E}">
        <p14:creationId xmlns:p14="http://schemas.microsoft.com/office/powerpoint/2010/main" val="3837972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Criando um experimento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Clique em cima do nome do experimento que você acabou de criar.</a:t>
            </a:r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662EAF9-DE53-4195-9900-33ABD3DCE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95" t="17692" r="19961" b="31241"/>
          <a:stretch/>
        </p:blipFill>
        <p:spPr>
          <a:xfrm>
            <a:off x="2374767" y="2477029"/>
            <a:ext cx="7442465" cy="35004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FCD8BD6F-AC3B-45BA-9123-761E8974FE6B}"/>
              </a:ext>
            </a:extLst>
          </p:cNvPr>
          <p:cNvSpPr/>
          <p:nvPr/>
        </p:nvSpPr>
        <p:spPr>
          <a:xfrm rot="20110914" flipV="1">
            <a:off x="4671061" y="5194700"/>
            <a:ext cx="539327" cy="244941"/>
          </a:xfrm>
          <a:prstGeom prst="rightArrow">
            <a:avLst>
              <a:gd name="adj1" fmla="val 32407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23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A plataforma de edição do experimento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EED70D0-EFA9-4D88-982D-A601B2F24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95" t="12297" r="19961" b="7688"/>
          <a:stretch/>
        </p:blipFill>
        <p:spPr>
          <a:xfrm>
            <a:off x="3088957" y="1845734"/>
            <a:ext cx="6075045" cy="43963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B76A633-1B8D-4BA3-98D7-0958015102C5}"/>
              </a:ext>
            </a:extLst>
          </p:cNvPr>
          <p:cNvSpPr/>
          <p:nvPr/>
        </p:nvSpPr>
        <p:spPr>
          <a:xfrm>
            <a:off x="4794637" y="1908313"/>
            <a:ext cx="2647784" cy="7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A plataforma de edição do experimento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EED70D0-EFA9-4D88-982D-A601B2F24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95" t="12297" r="19961" b="7688"/>
          <a:stretch/>
        </p:blipFill>
        <p:spPr>
          <a:xfrm>
            <a:off x="3088957" y="1845734"/>
            <a:ext cx="6075045" cy="43963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eta: Dobrada para Cima 1">
            <a:extLst>
              <a:ext uri="{FF2B5EF4-FFF2-40B4-BE49-F238E27FC236}">
                <a16:creationId xmlns:a16="http://schemas.microsoft.com/office/drawing/2014/main" id="{661F5413-30EB-4BD5-819D-BA85FD414D97}"/>
              </a:ext>
            </a:extLst>
          </p:cNvPr>
          <p:cNvSpPr/>
          <p:nvPr/>
        </p:nvSpPr>
        <p:spPr>
          <a:xfrm rot="10800000">
            <a:off x="1706880" y="2750574"/>
            <a:ext cx="1262124" cy="464574"/>
          </a:xfrm>
          <a:prstGeom prst="bentUpArrow">
            <a:avLst>
              <a:gd name="adj1" fmla="val 21307"/>
              <a:gd name="adj2" fmla="val 25000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F962F3C-D648-4C1A-895E-9D3D970B6F87}"/>
              </a:ext>
            </a:extLst>
          </p:cNvPr>
          <p:cNvSpPr txBox="1"/>
          <p:nvPr/>
        </p:nvSpPr>
        <p:spPr>
          <a:xfrm>
            <a:off x="827161" y="3323523"/>
            <a:ext cx="206408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espaço interno do </a:t>
            </a:r>
            <a:r>
              <a:rPr lang="pt-BR" dirty="0" err="1"/>
              <a:t>PCIbex</a:t>
            </a:r>
            <a:r>
              <a:rPr lang="pt-BR" dirty="0"/>
              <a:t> </a:t>
            </a:r>
          </a:p>
          <a:p>
            <a:pPr algn="ctr"/>
            <a:r>
              <a:rPr lang="pt-BR" dirty="0"/>
              <a:t>é bem </a:t>
            </a:r>
            <a:r>
              <a:rPr lang="pt-BR" b="1" dirty="0"/>
              <a:t>pequeno</a:t>
            </a:r>
          </a:p>
          <a:p>
            <a:pPr algn="ctr"/>
            <a:r>
              <a:rPr lang="pt-BR" dirty="0"/>
              <a:t>(64MB)</a:t>
            </a:r>
          </a:p>
        </p:txBody>
      </p:sp>
    </p:spTree>
    <p:extLst>
      <p:ext uri="{BB962C8B-B14F-4D97-AF65-F5344CB8AC3E}">
        <p14:creationId xmlns:p14="http://schemas.microsoft.com/office/powerpoint/2010/main" val="2942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A plataforma de edição do experimento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EED70D0-EFA9-4D88-982D-A601B2F24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95" t="12297" r="19961" b="7688"/>
          <a:stretch/>
        </p:blipFill>
        <p:spPr>
          <a:xfrm>
            <a:off x="3088957" y="1845734"/>
            <a:ext cx="6075045" cy="43963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eta: Dobrada para Cima 1">
            <a:extLst>
              <a:ext uri="{FF2B5EF4-FFF2-40B4-BE49-F238E27FC236}">
                <a16:creationId xmlns:a16="http://schemas.microsoft.com/office/drawing/2014/main" id="{661F5413-30EB-4BD5-819D-BA85FD414D97}"/>
              </a:ext>
            </a:extLst>
          </p:cNvPr>
          <p:cNvSpPr/>
          <p:nvPr/>
        </p:nvSpPr>
        <p:spPr>
          <a:xfrm rot="10800000">
            <a:off x="1714785" y="3091237"/>
            <a:ext cx="1262124" cy="464574"/>
          </a:xfrm>
          <a:prstGeom prst="bentUpArrow">
            <a:avLst>
              <a:gd name="adj1" fmla="val 21307"/>
              <a:gd name="adj2" fmla="val 25000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F962F3C-D648-4C1A-895E-9D3D970B6F87}"/>
              </a:ext>
            </a:extLst>
          </p:cNvPr>
          <p:cNvSpPr txBox="1"/>
          <p:nvPr/>
        </p:nvSpPr>
        <p:spPr>
          <a:xfrm>
            <a:off x="873183" y="3609998"/>
            <a:ext cx="20640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Link do seu experimento.</a:t>
            </a:r>
          </a:p>
        </p:txBody>
      </p:sp>
    </p:spTree>
    <p:extLst>
      <p:ext uri="{BB962C8B-B14F-4D97-AF65-F5344CB8AC3E}">
        <p14:creationId xmlns:p14="http://schemas.microsoft.com/office/powerpoint/2010/main" val="296874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A plataforma de edição do experimento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EED70D0-EFA9-4D88-982D-A601B2F24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95" t="12297" r="19961" b="7688"/>
          <a:stretch/>
        </p:blipFill>
        <p:spPr>
          <a:xfrm>
            <a:off x="3088957" y="1845734"/>
            <a:ext cx="6075045" cy="43963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eta: Dobrada para Cima 1">
            <a:extLst>
              <a:ext uri="{FF2B5EF4-FFF2-40B4-BE49-F238E27FC236}">
                <a16:creationId xmlns:a16="http://schemas.microsoft.com/office/drawing/2014/main" id="{661F5413-30EB-4BD5-819D-BA85FD414D97}"/>
              </a:ext>
            </a:extLst>
          </p:cNvPr>
          <p:cNvSpPr/>
          <p:nvPr/>
        </p:nvSpPr>
        <p:spPr>
          <a:xfrm rot="10800000">
            <a:off x="1692952" y="4043919"/>
            <a:ext cx="1262124" cy="464574"/>
          </a:xfrm>
          <a:prstGeom prst="bentUpArrow">
            <a:avLst>
              <a:gd name="adj1" fmla="val 21307"/>
              <a:gd name="adj2" fmla="val 25000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F962F3C-D648-4C1A-895E-9D3D970B6F87}"/>
              </a:ext>
            </a:extLst>
          </p:cNvPr>
          <p:cNvSpPr txBox="1"/>
          <p:nvPr/>
        </p:nvSpPr>
        <p:spPr>
          <a:xfrm>
            <a:off x="854786" y="4608502"/>
            <a:ext cx="206408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Solução para o espaço pequeno da plataforma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787A3CE-7462-4F72-A2FC-371CAB92334B}"/>
              </a:ext>
            </a:extLst>
          </p:cNvPr>
          <p:cNvSpPr txBox="1"/>
          <p:nvPr/>
        </p:nvSpPr>
        <p:spPr>
          <a:xfrm>
            <a:off x="1036320" y="5645937"/>
            <a:ext cx="163384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Veremos isso </a:t>
            </a:r>
          </a:p>
          <a:p>
            <a:pPr algn="ctr"/>
            <a:r>
              <a:rPr lang="pt-BR" dirty="0"/>
              <a:t>mais adiante.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3AD38F0-8290-4DEE-BBA3-749610E460F0}"/>
              </a:ext>
            </a:extLst>
          </p:cNvPr>
          <p:cNvSpPr/>
          <p:nvPr/>
        </p:nvSpPr>
        <p:spPr>
          <a:xfrm>
            <a:off x="4444779" y="5869094"/>
            <a:ext cx="699715" cy="2534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1BDFCA2-3DC7-4458-B383-EAC53CB8710D}"/>
              </a:ext>
            </a:extLst>
          </p:cNvPr>
          <p:cNvSpPr/>
          <p:nvPr/>
        </p:nvSpPr>
        <p:spPr>
          <a:xfrm>
            <a:off x="3530379" y="5327374"/>
            <a:ext cx="842838" cy="7951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365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A plataforma de edição do experimento</a:t>
            </a:r>
            <a:endParaRPr lang="pt-BR" dirty="0"/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557A429C-AE3E-4581-8A20-31D2265CD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343" t="54000" r="40949" b="35830"/>
          <a:stretch/>
        </p:blipFill>
        <p:spPr>
          <a:xfrm>
            <a:off x="1624645" y="4509295"/>
            <a:ext cx="581026" cy="704850"/>
          </a:xfrm>
          <a:prstGeom prst="rect">
            <a:avLst/>
          </a:prstGeom>
        </p:spPr>
      </p:pic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5FC55FE-4522-45A1-96F6-D597E1D9BC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99" t="40828" r="45235" b="48889"/>
          <a:stretch/>
        </p:blipFill>
        <p:spPr>
          <a:xfrm>
            <a:off x="1541677" y="3166858"/>
            <a:ext cx="581025" cy="70485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B5EA68E-E3D6-45E8-802A-1C29D97D9E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39" t="30026" r="51645" b="31534"/>
          <a:stretch/>
        </p:blipFill>
        <p:spPr>
          <a:xfrm>
            <a:off x="1353473" y="1828211"/>
            <a:ext cx="1048793" cy="10671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CD186BC-0B86-4D46-B1D7-CD62B61ADE29}"/>
              </a:ext>
            </a:extLst>
          </p:cNvPr>
          <p:cNvSpPr txBox="1"/>
          <p:nvPr/>
        </p:nvSpPr>
        <p:spPr>
          <a:xfrm>
            <a:off x="3936434" y="1940974"/>
            <a:ext cx="21595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Adicionar arquivos </a:t>
            </a:r>
          </a:p>
          <a:p>
            <a:r>
              <a:rPr lang="pt-BR" dirty="0"/>
              <a:t>do seu computador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D4D1794-F81B-47FC-B2A1-AA13B2D33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65" t="55441" r="31776" b="37719"/>
          <a:stretch/>
        </p:blipFill>
        <p:spPr>
          <a:xfrm>
            <a:off x="7379333" y="2050939"/>
            <a:ext cx="677780" cy="46886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CE180A6-53FF-4A45-8397-2ED6724E797E}"/>
              </a:ext>
            </a:extLst>
          </p:cNvPr>
          <p:cNvSpPr txBox="1"/>
          <p:nvPr/>
        </p:nvSpPr>
        <p:spPr>
          <a:xfrm>
            <a:off x="2732243" y="3196117"/>
            <a:ext cx="19415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Deletar o arquivo</a:t>
            </a:r>
          </a:p>
          <a:p>
            <a:r>
              <a:rPr lang="pt-BR" dirty="0"/>
              <a:t>Ex.: main.js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401192A-C2F9-4F2F-AA3C-FF519EE4EF85}"/>
              </a:ext>
            </a:extLst>
          </p:cNvPr>
          <p:cNvSpPr txBox="1"/>
          <p:nvPr/>
        </p:nvSpPr>
        <p:spPr>
          <a:xfrm>
            <a:off x="2732243" y="4623211"/>
            <a:ext cx="23391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Renomear o arquivo.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7DECFDA-A44C-43CB-80DC-A4B53CB414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875" t="38591" r="27467" b="10710"/>
          <a:stretch/>
        </p:blipFill>
        <p:spPr>
          <a:xfrm>
            <a:off x="5062486" y="2895404"/>
            <a:ext cx="1516562" cy="155862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97D9511-C650-4AD5-BF81-FDBAE4968F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574" t="41437" r="20909" b="35825"/>
          <a:stretch/>
        </p:blipFill>
        <p:spPr>
          <a:xfrm>
            <a:off x="5597917" y="4487741"/>
            <a:ext cx="3010531" cy="96473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047DC01-FE39-4D39-87D8-693EB60119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598" t="34028" r="43954" b="59432"/>
          <a:stretch/>
        </p:blipFill>
        <p:spPr>
          <a:xfrm>
            <a:off x="2615767" y="2036270"/>
            <a:ext cx="420333" cy="448306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55914FA-E56E-46C1-982B-FD4DE95B966D}"/>
              </a:ext>
            </a:extLst>
          </p:cNvPr>
          <p:cNvSpPr txBox="1"/>
          <p:nvPr/>
        </p:nvSpPr>
        <p:spPr>
          <a:xfrm>
            <a:off x="8496450" y="2036270"/>
            <a:ext cx="28252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Visualiza o arquivo em uma nova guia do navegador.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29221600-96D3-4235-8590-6ACC14266ADC}"/>
              </a:ext>
            </a:extLst>
          </p:cNvPr>
          <p:cNvCxnSpPr>
            <a:cxnSpLocks/>
          </p:cNvCxnSpPr>
          <p:nvPr/>
        </p:nvCxnSpPr>
        <p:spPr>
          <a:xfrm>
            <a:off x="2301853" y="3532990"/>
            <a:ext cx="2448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DADA096D-A76E-47E9-B052-5C1CFD711B9F}"/>
              </a:ext>
            </a:extLst>
          </p:cNvPr>
          <p:cNvCxnSpPr>
            <a:cxnSpLocks/>
          </p:cNvCxnSpPr>
          <p:nvPr/>
        </p:nvCxnSpPr>
        <p:spPr>
          <a:xfrm>
            <a:off x="3319546" y="2285369"/>
            <a:ext cx="2448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BCF060D5-24C8-456F-8D68-87CBFFBCEC1A}"/>
              </a:ext>
            </a:extLst>
          </p:cNvPr>
          <p:cNvCxnSpPr>
            <a:cxnSpLocks/>
          </p:cNvCxnSpPr>
          <p:nvPr/>
        </p:nvCxnSpPr>
        <p:spPr>
          <a:xfrm>
            <a:off x="4771395" y="3519281"/>
            <a:ext cx="2448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7C6A3E33-BD78-482C-A729-484600159041}"/>
              </a:ext>
            </a:extLst>
          </p:cNvPr>
          <p:cNvCxnSpPr>
            <a:cxnSpLocks/>
          </p:cNvCxnSpPr>
          <p:nvPr/>
        </p:nvCxnSpPr>
        <p:spPr>
          <a:xfrm>
            <a:off x="2370945" y="4817449"/>
            <a:ext cx="2448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676B192D-13D5-4211-B9D7-504F80BE4388}"/>
              </a:ext>
            </a:extLst>
          </p:cNvPr>
          <p:cNvCxnSpPr>
            <a:cxnSpLocks/>
          </p:cNvCxnSpPr>
          <p:nvPr/>
        </p:nvCxnSpPr>
        <p:spPr>
          <a:xfrm>
            <a:off x="5286998" y="4762125"/>
            <a:ext cx="2448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AAD8433E-EBB4-469D-9251-63B746C5AAAF}"/>
              </a:ext>
            </a:extLst>
          </p:cNvPr>
          <p:cNvCxnSpPr>
            <a:cxnSpLocks/>
          </p:cNvCxnSpPr>
          <p:nvPr/>
        </p:nvCxnSpPr>
        <p:spPr>
          <a:xfrm>
            <a:off x="8155314" y="2250145"/>
            <a:ext cx="2448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038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A plataforma de edição do experimento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O arquivo 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main.js </a:t>
            </a:r>
            <a:r>
              <a:rPr lang="pt-BR" sz="2400" dirty="0">
                <a:cs typeface="Courier New" panose="02070309020205020404" pitchFamily="49" charset="0"/>
              </a:rPr>
              <a:t>é o editor de script do experimento.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cs typeface="Courier New" panose="02070309020205020404" pitchFamily="49" charset="0"/>
              </a:rPr>
              <a:t> Cliquem no arquivo 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main.js </a:t>
            </a:r>
            <a:endParaRPr lang="pt-BR" sz="2400" dirty="0">
              <a:cs typeface="Courier New" panose="02070309020205020404" pitchFamily="49" charset="0"/>
            </a:endParaRPr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EED70D0-EFA9-4D88-982D-A601B2F24D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5" t="68850" r="52703" b="7688"/>
          <a:stretch/>
        </p:blipFill>
        <p:spPr>
          <a:xfrm>
            <a:off x="3625215" y="3209925"/>
            <a:ext cx="5002530" cy="2457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36963C5B-05D2-487A-8ACB-CBDC43A6B68D}"/>
              </a:ext>
            </a:extLst>
          </p:cNvPr>
          <p:cNvSpPr/>
          <p:nvPr/>
        </p:nvSpPr>
        <p:spPr>
          <a:xfrm rot="8042962">
            <a:off x="6958011" y="4471531"/>
            <a:ext cx="409575" cy="1353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49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O editor de script</a:t>
            </a:r>
            <a:endParaRPr lang="pt-BR" dirty="0"/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C7F87-459D-4543-B52E-B5BF5C6B2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8" t="17120" r="1494" b="7642"/>
          <a:stretch/>
        </p:blipFill>
        <p:spPr>
          <a:xfrm>
            <a:off x="1218618" y="1737360"/>
            <a:ext cx="9937062" cy="44837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480B8388-4741-425A-8676-D8A70377958B}"/>
              </a:ext>
            </a:extLst>
          </p:cNvPr>
          <p:cNvSpPr/>
          <p:nvPr/>
        </p:nvSpPr>
        <p:spPr>
          <a:xfrm>
            <a:off x="615577" y="1940979"/>
            <a:ext cx="421034" cy="226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348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O editor de script</a:t>
            </a:r>
            <a:endParaRPr lang="pt-BR" dirty="0"/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C7F87-459D-4543-B52E-B5BF5C6B2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8" t="17120" r="1494" b="7642"/>
          <a:stretch/>
        </p:blipFill>
        <p:spPr>
          <a:xfrm>
            <a:off x="1218618" y="1737360"/>
            <a:ext cx="9937062" cy="44837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359B6507-B39D-44FA-A115-10B1F169692E}"/>
              </a:ext>
            </a:extLst>
          </p:cNvPr>
          <p:cNvSpPr/>
          <p:nvPr/>
        </p:nvSpPr>
        <p:spPr>
          <a:xfrm rot="16200000">
            <a:off x="9050444" y="2259953"/>
            <a:ext cx="421034" cy="226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480B8388-4741-425A-8676-D8A70377958B}"/>
              </a:ext>
            </a:extLst>
          </p:cNvPr>
          <p:cNvSpPr/>
          <p:nvPr/>
        </p:nvSpPr>
        <p:spPr>
          <a:xfrm rot="16200000">
            <a:off x="10397346" y="2259954"/>
            <a:ext cx="421034" cy="226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5D7C97B-F563-41E9-9121-4D55A7EFA3FE}"/>
              </a:ext>
            </a:extLst>
          </p:cNvPr>
          <p:cNvSpPr txBox="1"/>
          <p:nvPr/>
        </p:nvSpPr>
        <p:spPr>
          <a:xfrm>
            <a:off x="10079664" y="2726452"/>
            <a:ext cx="893717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600" dirty="0"/>
              <a:t>Manual do </a:t>
            </a:r>
            <a:r>
              <a:rPr lang="pt-BR" sz="1600" dirty="0" err="1"/>
              <a:t>Ibex</a:t>
            </a:r>
            <a:r>
              <a:rPr lang="pt-BR" sz="1600" dirty="0"/>
              <a:t> </a:t>
            </a:r>
          </a:p>
          <a:p>
            <a:r>
              <a:rPr lang="pt-BR" sz="1600" dirty="0"/>
              <a:t>original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9C5CEC6-ECFA-4642-83E0-59C0D0C9D45F}"/>
              </a:ext>
            </a:extLst>
          </p:cNvPr>
          <p:cNvSpPr txBox="1"/>
          <p:nvPr/>
        </p:nvSpPr>
        <p:spPr>
          <a:xfrm>
            <a:off x="8591246" y="2715979"/>
            <a:ext cx="130611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Comandos</a:t>
            </a:r>
          </a:p>
        </p:txBody>
      </p:sp>
    </p:spTree>
    <p:extLst>
      <p:ext uri="{BB962C8B-B14F-4D97-AF65-F5344CB8AC3E}">
        <p14:creationId xmlns:p14="http://schemas.microsoft.com/office/powerpoint/2010/main" val="308472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5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O editor de script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>
              <a:cs typeface="Courier New" panose="02070309020205020404" pitchFamily="49" charset="0"/>
            </a:endParaRPr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C7F87-459D-4543-B52E-B5BF5C6B2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8" t="17120" r="1494" b="7642"/>
          <a:stretch/>
        </p:blipFill>
        <p:spPr>
          <a:xfrm>
            <a:off x="1218618" y="1737360"/>
            <a:ext cx="9937062" cy="44837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110091D-47CB-4570-922B-0DB954B70315}"/>
              </a:ext>
            </a:extLst>
          </p:cNvPr>
          <p:cNvSpPr/>
          <p:nvPr/>
        </p:nvSpPr>
        <p:spPr>
          <a:xfrm>
            <a:off x="7470587" y="5905950"/>
            <a:ext cx="968190" cy="2139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59BDAB9-F976-4807-A825-97E3734DF0B0}"/>
              </a:ext>
            </a:extLst>
          </p:cNvPr>
          <p:cNvCxnSpPr>
            <a:cxnSpLocks/>
          </p:cNvCxnSpPr>
          <p:nvPr/>
        </p:nvCxnSpPr>
        <p:spPr>
          <a:xfrm flipV="1">
            <a:off x="7963786" y="5023448"/>
            <a:ext cx="0" cy="882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0263DE2-A029-4F7F-92E0-6AA7F949F02D}"/>
              </a:ext>
            </a:extLst>
          </p:cNvPr>
          <p:cNvSpPr txBox="1"/>
          <p:nvPr/>
        </p:nvSpPr>
        <p:spPr>
          <a:xfrm>
            <a:off x="7262037" y="3697905"/>
            <a:ext cx="14034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Fecha o editor sem salvar as alterações.</a:t>
            </a:r>
          </a:p>
        </p:txBody>
      </p:sp>
    </p:spTree>
    <p:extLst>
      <p:ext uri="{BB962C8B-B14F-4D97-AF65-F5344CB8AC3E}">
        <p14:creationId xmlns:p14="http://schemas.microsoft.com/office/powerpoint/2010/main" val="198142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A sigla PCIBEX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endParaRPr lang="en-US" sz="2600" i="1" dirty="0"/>
          </a:p>
          <a:p>
            <a:pPr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</p:txBody>
      </p:sp>
      <p:pic>
        <p:nvPicPr>
          <p:cNvPr id="1026" name="Picture 2" descr="PCIbex Logo">
            <a:extLst>
              <a:ext uri="{FF2B5EF4-FFF2-40B4-BE49-F238E27FC236}">
                <a16:creationId xmlns:a16="http://schemas.microsoft.com/office/drawing/2014/main" id="{A8465BC5-92D0-4909-9D2E-7BE1EEB1E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57086D5-3CE6-4023-AE48-A9FE38F48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144" y="4143663"/>
            <a:ext cx="2869811" cy="204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C797471-1F96-4349-A5C0-629E42559252}"/>
              </a:ext>
            </a:extLst>
          </p:cNvPr>
          <p:cNvSpPr/>
          <p:nvPr/>
        </p:nvSpPr>
        <p:spPr>
          <a:xfrm>
            <a:off x="1716257" y="2023963"/>
            <a:ext cx="2869811" cy="174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/>
              <a:t>PC = PennController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0D95E43-7AD8-4F09-AEAB-0A97E8F22D55}"/>
              </a:ext>
            </a:extLst>
          </p:cNvPr>
          <p:cNvSpPr/>
          <p:nvPr/>
        </p:nvSpPr>
        <p:spPr>
          <a:xfrm>
            <a:off x="7512145" y="2023962"/>
            <a:ext cx="2869811" cy="174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Ibex =</a:t>
            </a:r>
          </a:p>
          <a:p>
            <a:pPr algn="ctr"/>
            <a:r>
              <a:rPr lang="en-US" sz="2800" b="1" dirty="0"/>
              <a:t>Internet Based EXperiments</a:t>
            </a:r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1EA46D7A-9CE5-4931-9CC0-CD6867A1C31F}"/>
              </a:ext>
            </a:extLst>
          </p:cNvPr>
          <p:cNvSpPr/>
          <p:nvPr/>
        </p:nvSpPr>
        <p:spPr>
          <a:xfrm>
            <a:off x="5591906" y="2441759"/>
            <a:ext cx="914400" cy="914400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DC51B11-73DF-4F29-AC51-41BD31E6CA3E}"/>
              </a:ext>
            </a:extLst>
          </p:cNvPr>
          <p:cNvSpPr/>
          <p:nvPr/>
        </p:nvSpPr>
        <p:spPr>
          <a:xfrm>
            <a:off x="108284" y="120316"/>
            <a:ext cx="1900990" cy="15589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103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O editor de script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>
              <a:cs typeface="Courier New" panose="02070309020205020404" pitchFamily="49" charset="0"/>
            </a:endParaRPr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C7F87-459D-4543-B52E-B5BF5C6B2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8" t="17120" r="1494" b="7642"/>
          <a:stretch/>
        </p:blipFill>
        <p:spPr>
          <a:xfrm>
            <a:off x="1218618" y="1737360"/>
            <a:ext cx="9937062" cy="44837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110091D-47CB-4570-922B-0DB954B70315}"/>
              </a:ext>
            </a:extLst>
          </p:cNvPr>
          <p:cNvSpPr/>
          <p:nvPr/>
        </p:nvSpPr>
        <p:spPr>
          <a:xfrm>
            <a:off x="8432799" y="5916706"/>
            <a:ext cx="842683" cy="2015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412CD7F-8210-4434-B444-90415535FEA6}"/>
              </a:ext>
            </a:extLst>
          </p:cNvPr>
          <p:cNvCxnSpPr>
            <a:cxnSpLocks/>
          </p:cNvCxnSpPr>
          <p:nvPr/>
        </p:nvCxnSpPr>
        <p:spPr>
          <a:xfrm flipV="1">
            <a:off x="8846287" y="5034204"/>
            <a:ext cx="0" cy="882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AC89A61-CDB6-45D5-A622-179BC705AF3A}"/>
              </a:ext>
            </a:extLst>
          </p:cNvPr>
          <p:cNvSpPr txBox="1"/>
          <p:nvPr/>
        </p:nvSpPr>
        <p:spPr>
          <a:xfrm>
            <a:off x="8152391" y="3502689"/>
            <a:ext cx="140349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Salva as alterações. O editor continua aberto.</a:t>
            </a:r>
          </a:p>
        </p:txBody>
      </p:sp>
    </p:spTree>
    <p:extLst>
      <p:ext uri="{BB962C8B-B14F-4D97-AF65-F5344CB8AC3E}">
        <p14:creationId xmlns:p14="http://schemas.microsoft.com/office/powerpoint/2010/main" val="68519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O editor de script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>
              <a:cs typeface="Courier New" panose="02070309020205020404" pitchFamily="49" charset="0"/>
            </a:endParaRPr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C7F87-459D-4543-B52E-B5BF5C6B2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8" t="17120" r="1494" b="7642"/>
          <a:stretch/>
        </p:blipFill>
        <p:spPr>
          <a:xfrm>
            <a:off x="1218618" y="1737360"/>
            <a:ext cx="9937062" cy="44837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110091D-47CB-4570-922B-0DB954B70315}"/>
              </a:ext>
            </a:extLst>
          </p:cNvPr>
          <p:cNvSpPr/>
          <p:nvPr/>
        </p:nvSpPr>
        <p:spPr>
          <a:xfrm>
            <a:off x="9299388" y="5898883"/>
            <a:ext cx="878542" cy="209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B6E65572-697E-4E09-9628-A999D969C8D3}"/>
              </a:ext>
            </a:extLst>
          </p:cNvPr>
          <p:cNvCxnSpPr>
            <a:cxnSpLocks/>
          </p:cNvCxnSpPr>
          <p:nvPr/>
        </p:nvCxnSpPr>
        <p:spPr>
          <a:xfrm flipV="1">
            <a:off x="9728790" y="5016381"/>
            <a:ext cx="0" cy="882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A7C7AE-2089-49D0-91E0-C9EE353AFC91}"/>
              </a:ext>
            </a:extLst>
          </p:cNvPr>
          <p:cNvSpPr txBox="1"/>
          <p:nvPr/>
        </p:nvSpPr>
        <p:spPr>
          <a:xfrm>
            <a:off x="9036910" y="3606876"/>
            <a:ext cx="14034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Salva as alterações e fecha o editor.</a:t>
            </a:r>
          </a:p>
        </p:txBody>
      </p:sp>
    </p:spTree>
    <p:extLst>
      <p:ext uri="{BB962C8B-B14F-4D97-AF65-F5344CB8AC3E}">
        <p14:creationId xmlns:p14="http://schemas.microsoft.com/office/powerpoint/2010/main" val="389981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O editor de script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>
              <a:cs typeface="Courier New" panose="02070309020205020404" pitchFamily="49" charset="0"/>
            </a:endParaRPr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C7F87-459D-4543-B52E-B5BF5C6B2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8" t="17120" r="1494" b="7642"/>
          <a:stretch/>
        </p:blipFill>
        <p:spPr>
          <a:xfrm>
            <a:off x="1218618" y="1737360"/>
            <a:ext cx="9937062" cy="44837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110091D-47CB-4570-922B-0DB954B70315}"/>
              </a:ext>
            </a:extLst>
          </p:cNvPr>
          <p:cNvSpPr/>
          <p:nvPr/>
        </p:nvSpPr>
        <p:spPr>
          <a:xfrm>
            <a:off x="10187490" y="5916705"/>
            <a:ext cx="833122" cy="193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23A9049-CFDA-4236-B5C0-1F38856C17AD}"/>
              </a:ext>
            </a:extLst>
          </p:cNvPr>
          <p:cNvCxnSpPr>
            <a:cxnSpLocks/>
          </p:cNvCxnSpPr>
          <p:nvPr/>
        </p:nvCxnSpPr>
        <p:spPr>
          <a:xfrm flipV="1">
            <a:off x="10579394" y="5034203"/>
            <a:ext cx="0" cy="882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FBCB311-4B79-4BEB-9D20-7FBCF47D59BE}"/>
              </a:ext>
            </a:extLst>
          </p:cNvPr>
          <p:cNvSpPr txBox="1"/>
          <p:nvPr/>
        </p:nvSpPr>
        <p:spPr>
          <a:xfrm>
            <a:off x="9441715" y="2532136"/>
            <a:ext cx="153166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Salva as alterações e abre a página com a versão atual do experimento.</a:t>
            </a:r>
          </a:p>
        </p:txBody>
      </p:sp>
    </p:spTree>
    <p:extLst>
      <p:ext uri="{BB962C8B-B14F-4D97-AF65-F5344CB8AC3E}">
        <p14:creationId xmlns:p14="http://schemas.microsoft.com/office/powerpoint/2010/main" val="38183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A plataforma de edição do experimento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O arquivo 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myTable.csv </a:t>
            </a:r>
            <a:r>
              <a:rPr lang="pt-BR" sz="2400" dirty="0">
                <a:cs typeface="Courier New" panose="02070309020205020404" pitchFamily="49" charset="0"/>
              </a:rPr>
              <a:t>contém os detalhes dos itens experimentais  e das distratoras. O formato 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pt-B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dirty="0">
                <a:cs typeface="Courier New" panose="02070309020205020404" pitchFamily="49" charset="0"/>
              </a:rPr>
              <a:t>= </a:t>
            </a:r>
            <a:r>
              <a:rPr lang="pt-BR" sz="2400" dirty="0" err="1">
                <a:cs typeface="Courier New" panose="02070309020205020404" pitchFamily="49" charset="0"/>
              </a:rPr>
              <a:t>comma-separated-value</a:t>
            </a:r>
            <a:r>
              <a:rPr lang="pt-BR" sz="2400" dirty="0"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cs typeface="Courier New" panose="02070309020205020404" pitchFamily="49" charset="0"/>
              </a:rPr>
              <a:t> Outros arquivos a serem usados no experimento podem ser incluídos em </a:t>
            </a:r>
            <a:r>
              <a:rPr lang="pt-BR" sz="2400" b="1" dirty="0" err="1">
                <a:solidFill>
                  <a:schemeClr val="accent2"/>
                </a:solidFill>
                <a:cs typeface="Courier New" panose="02070309020205020404" pitchFamily="49" charset="0"/>
              </a:rPr>
              <a:t>Resources</a:t>
            </a:r>
            <a:r>
              <a:rPr lang="pt-BR" sz="2400" dirty="0">
                <a:cs typeface="Courier New" panose="02070309020205020404" pitchFamily="49" charset="0"/>
              </a:rPr>
              <a:t>: imagens, áudios, vídeos, outras tabelas.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400" dirty="0">
              <a:cs typeface="Courier New" panose="02070309020205020404" pitchFamily="49" charset="0"/>
            </a:endParaRPr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587A0F6-A22C-4241-8E69-53F3D96E61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16" t="17693" r="21744" b="43505"/>
          <a:stretch/>
        </p:blipFill>
        <p:spPr>
          <a:xfrm>
            <a:off x="3062137" y="3857414"/>
            <a:ext cx="6067726" cy="23197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8926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myTable.csv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dirty="0">
                <a:cs typeface="Courier New" panose="02070309020205020404" pitchFamily="49" charset="0"/>
              </a:rPr>
              <a:t>O comando pré-estabelecido no script apontará para cada linha da tabela ao rodar o experimento. </a:t>
            </a:r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0375477-0D1B-4832-ABA7-26B7100A5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4" t="17669" r="1417" b="7603"/>
          <a:stretch/>
        </p:blipFill>
        <p:spPr>
          <a:xfrm>
            <a:off x="1989397" y="2487507"/>
            <a:ext cx="8274166" cy="37961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98958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A plataforma de edição do experimento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O PCIBEX gera dois arquivos de resultados: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Veremos esse arquivo com detalhes mais adiante.</a:t>
            </a:r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E672886-E191-4CD2-85B7-F51ED6A0E4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33" t="15973" r="25099" b="48420"/>
          <a:stretch/>
        </p:blipFill>
        <p:spPr>
          <a:xfrm>
            <a:off x="2671923" y="2443583"/>
            <a:ext cx="6848154" cy="24407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0539E952-892C-4500-B026-DE7D9DC26C66}"/>
              </a:ext>
            </a:extLst>
          </p:cNvPr>
          <p:cNvSpPr/>
          <p:nvPr/>
        </p:nvSpPr>
        <p:spPr>
          <a:xfrm>
            <a:off x="6819900" y="3038475"/>
            <a:ext cx="1495425" cy="1476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76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A plataforma de edição do experimento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Configurações sobre comandos da plataforma.</a:t>
            </a:r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DA1423D-74ED-4CAB-B363-5577EC19F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33" t="17177" r="38323" b="9805"/>
          <a:stretch/>
        </p:blipFill>
        <p:spPr>
          <a:xfrm>
            <a:off x="4075060" y="2550694"/>
            <a:ext cx="4041879" cy="36463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871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A plataforma de edição do experimento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Configurações sobre a estética dos comandos.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O formato 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dirty="0"/>
              <a:t>= descreve como os elementos HTML devem ser exibidos.</a:t>
            </a:r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DCCD7A0-BD81-488E-9F2B-CDE58DB72C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39" t="30059" r="42961" b="20432"/>
          <a:stretch/>
        </p:blipFill>
        <p:spPr>
          <a:xfrm>
            <a:off x="3846606" y="2825947"/>
            <a:ext cx="4498788" cy="32515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457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A plataforma de edição do experimento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Traz informação sobre o </a:t>
            </a:r>
            <a:r>
              <a:rPr lang="pt-BR" sz="2400" b="1" dirty="0"/>
              <a:t>número de participantes</a:t>
            </a:r>
            <a:r>
              <a:rPr lang="pt-BR" sz="2400" dirty="0"/>
              <a:t> que fizeram o experimento.</a:t>
            </a:r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3E06CA2-1BFA-43AD-8594-82DC2EF80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95" t="16124" r="52238" b="62711"/>
          <a:stretch/>
        </p:blipFill>
        <p:spPr>
          <a:xfrm>
            <a:off x="3958390" y="2983831"/>
            <a:ext cx="3679146" cy="15039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265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A plataforma de edição do experimento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Ao elaborarmos um experimento no PCIBEX, utilizaremos as seções  </a:t>
            </a:r>
            <a:r>
              <a:rPr lang="pt-BR" sz="2400" b="1" dirty="0">
                <a:solidFill>
                  <a:schemeClr val="accent2"/>
                </a:solidFill>
              </a:rPr>
              <a:t>Script</a:t>
            </a:r>
            <a:r>
              <a:rPr lang="pt-BR" sz="2400" dirty="0"/>
              <a:t>, </a:t>
            </a:r>
            <a:r>
              <a:rPr lang="pt-BR" sz="2400" b="1" dirty="0" err="1">
                <a:solidFill>
                  <a:schemeClr val="accent2"/>
                </a:solidFill>
              </a:rPr>
              <a:t>Resources</a:t>
            </a:r>
            <a:r>
              <a:rPr lang="pt-BR" sz="2400" dirty="0"/>
              <a:t> e </a:t>
            </a:r>
            <a:r>
              <a:rPr lang="pt-BR" sz="2400" b="1" dirty="0" err="1">
                <a:solidFill>
                  <a:schemeClr val="accent2"/>
                </a:solidFill>
              </a:rPr>
              <a:t>Results</a:t>
            </a:r>
            <a:r>
              <a:rPr lang="pt-BR" sz="2400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As seções </a:t>
            </a:r>
            <a:r>
              <a:rPr lang="pt-BR" sz="2400" b="1" dirty="0" err="1">
                <a:solidFill>
                  <a:schemeClr val="accent2"/>
                </a:solidFill>
              </a:rPr>
              <a:t>Controllers</a:t>
            </a:r>
            <a:r>
              <a:rPr lang="pt-BR" sz="2400" dirty="0"/>
              <a:t>, </a:t>
            </a:r>
            <a:r>
              <a:rPr lang="pt-BR" sz="2400" b="1" dirty="0" err="1">
                <a:solidFill>
                  <a:schemeClr val="accent2"/>
                </a:solidFill>
              </a:rPr>
              <a:t>Aesthetics</a:t>
            </a:r>
            <a:r>
              <a:rPr lang="pt-BR" sz="2400" dirty="0"/>
              <a:t> e </a:t>
            </a:r>
            <a:r>
              <a:rPr lang="pt-BR" sz="2400" b="1" dirty="0" err="1">
                <a:solidFill>
                  <a:schemeClr val="accent2"/>
                </a:solidFill>
              </a:rPr>
              <a:t>Counter</a:t>
            </a:r>
            <a:r>
              <a:rPr lang="pt-BR" sz="2400" dirty="0"/>
              <a:t> não serão utilizados nesse curso.</a:t>
            </a:r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2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Plataforma </a:t>
            </a:r>
            <a:r>
              <a:rPr lang="pt-BR" b="1" dirty="0" err="1">
                <a:solidFill>
                  <a:srgbClr val="00B0F0"/>
                </a:solidFill>
              </a:rPr>
              <a:t>Ibex</a:t>
            </a:r>
            <a:r>
              <a:rPr lang="pt-BR" b="1" dirty="0">
                <a:solidFill>
                  <a:srgbClr val="00B0F0"/>
                </a:solidFill>
              </a:rPr>
              <a:t> </a:t>
            </a:r>
            <a:r>
              <a:rPr lang="pt-BR" b="1" dirty="0" err="1">
                <a:solidFill>
                  <a:srgbClr val="00B0F0"/>
                </a:solidFill>
              </a:rPr>
              <a:t>Farm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4076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i="1" dirty="0"/>
              <a:t> </a:t>
            </a:r>
            <a:r>
              <a:rPr lang="pt-BR" sz="2400" dirty="0"/>
              <a:t>Criada originalmente por Alex Drummond.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Permite rodar experimentos psicolinguísticos de forma remota, em navegadores da internet.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Inicialmente criada para rodar dois tipos de experimento: leitura automonitorada e julgamento de aceitabilidade.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</p:txBody>
      </p:sp>
      <p:pic>
        <p:nvPicPr>
          <p:cNvPr id="2052" name="Picture 4" descr="Avatar">
            <a:extLst>
              <a:ext uri="{FF2B5EF4-FFF2-40B4-BE49-F238E27FC236}">
                <a16:creationId xmlns:a16="http://schemas.microsoft.com/office/drawing/2014/main" id="{2B032BD5-2F40-40C9-8AE4-3986BF0A9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145" y="195599"/>
            <a:ext cx="1581150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33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A plataforma de edição do experimento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É possível fazer download de todos arquivos do seu experimento.</a:t>
            </a:r>
            <a:endParaRPr lang="pt-BR" sz="2400" i="1" dirty="0"/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5343AC4-017D-4551-AB97-D611E05BE1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96" t="60839" r="21953" b="19360"/>
          <a:stretch/>
        </p:blipFill>
        <p:spPr>
          <a:xfrm>
            <a:off x="2212512" y="2661046"/>
            <a:ext cx="7766976" cy="15359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783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Recados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13173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Para a próxima aula: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/>
              <a:t>Usaremos os arquivos da pasta “</a:t>
            </a:r>
            <a:r>
              <a:rPr lang="pt-BR" sz="2200" b="1" dirty="0"/>
              <a:t>Materiais do Minicurso PCIBEX</a:t>
            </a:r>
            <a:r>
              <a:rPr lang="pt-BR" sz="2200" dirty="0"/>
              <a:t>”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/>
              <a:t>Certifiquem-se de baixá-la para os seus computadores. 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/>
              <a:t>Lembrete: guardem os dados da conta que você criou no PCIBEX Farm.</a:t>
            </a:r>
          </a:p>
        </p:txBody>
      </p:sp>
      <p:pic>
        <p:nvPicPr>
          <p:cNvPr id="2050" name="Picture 2" descr="CURSO PREPARATÓRIO PARA CEFET - IFMT DO PROF. CÁSSIO Contato : 3666-1536,  99238-6435, 99271-2045: LEMBRETE IMPORTANTE!">
            <a:extLst>
              <a:ext uri="{FF2B5EF4-FFF2-40B4-BE49-F238E27FC236}">
                <a16:creationId xmlns:a16="http://schemas.microsoft.com/office/drawing/2014/main" id="{FC831F26-8F9E-49CE-8C10-935D47E00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11" y="286603"/>
            <a:ext cx="1804737" cy="126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9092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lhando o cérebro para ser feliz - Lucilia Diniz">
            <a:extLst>
              <a:ext uri="{FF2B5EF4-FFF2-40B4-BE49-F238E27FC236}">
                <a16:creationId xmlns:a16="http://schemas.microsoft.com/office/drawing/2014/main" id="{980A3F7E-C6C7-4C2D-B819-8CDC792EF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747" y="1804736"/>
            <a:ext cx="7050505" cy="366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FD04D46-3623-407D-9EF8-40E6C7EA9102}"/>
              </a:ext>
            </a:extLst>
          </p:cNvPr>
          <p:cNvSpPr txBox="1"/>
          <p:nvPr/>
        </p:nvSpPr>
        <p:spPr>
          <a:xfrm>
            <a:off x="4739698" y="661737"/>
            <a:ext cx="2712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Por hoje é só!</a:t>
            </a:r>
          </a:p>
        </p:txBody>
      </p:sp>
    </p:spTree>
    <p:extLst>
      <p:ext uri="{BB962C8B-B14F-4D97-AF65-F5344CB8AC3E}">
        <p14:creationId xmlns:p14="http://schemas.microsoft.com/office/powerpoint/2010/main" val="35441202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15518" lvl="1" indent="-514350">
              <a:buFont typeface="+mj-lt"/>
              <a:buAutoNum type="arabicParenR"/>
            </a:pPr>
            <a:endParaRPr lang="pt-BR" sz="2600" dirty="0"/>
          </a:p>
          <a:p>
            <a:pPr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92255D5-48AC-49D7-BB3C-2FB85C5D75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Criando um script para experimento de Leitura Automonitorada</a:t>
            </a:r>
          </a:p>
          <a:p>
            <a:pPr algn="ctr"/>
            <a:endParaRPr lang="pt-BR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18328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0EC537-08D2-49A6-B1DD-A33976B9C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 O que é?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sz="2400" dirty="0"/>
              <a:t> Consiste em apresentar sentenças de forma </a:t>
            </a:r>
            <a:r>
              <a:rPr lang="pt-BR" sz="2400" dirty="0">
                <a:solidFill>
                  <a:schemeClr val="accent1"/>
                </a:solidFill>
              </a:rPr>
              <a:t>segmentada</a:t>
            </a:r>
            <a:r>
              <a:rPr lang="pt-BR" sz="2400" dirty="0"/>
              <a:t> (palavra por palavra, sintagma por sintagma).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sz="2400" dirty="0"/>
              <a:t>  Para ler cada segmento da frase, o participante aperta um botão do teclado. O tempo gasto para ler cada segmento é registrado.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sz="2400" dirty="0"/>
              <a:t> </a:t>
            </a:r>
            <a:r>
              <a:rPr lang="pt-BR" sz="2400" dirty="0">
                <a:solidFill>
                  <a:schemeClr val="accent1"/>
                </a:solidFill>
              </a:rPr>
              <a:t>Monitorada</a:t>
            </a:r>
            <a:r>
              <a:rPr lang="pt-BR" sz="2400" dirty="0"/>
              <a:t> (</a:t>
            </a:r>
            <a:r>
              <a:rPr lang="pt-BR" sz="2400" i="1" dirty="0"/>
              <a:t>self-</a:t>
            </a:r>
            <a:r>
              <a:rPr lang="pt-BR" sz="2400" i="1" dirty="0" err="1"/>
              <a:t>paced</a:t>
            </a:r>
            <a:r>
              <a:rPr lang="pt-BR" sz="2400" dirty="0"/>
              <a:t>): o participante controla o tempo e a velocidade da leitura.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sz="2400" dirty="0"/>
              <a:t>É muito utilizada para estudar o processamento de sentenças com ambiguidades.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sz="2400" dirty="0"/>
              <a:t>O tempo de leitura é tomado como indicador de possíveis dificuldades de processamento.</a:t>
            </a:r>
          </a:p>
          <a:p>
            <a:pPr lvl="1" algn="r">
              <a:buFont typeface="Wingdings" panose="05000000000000000000" pitchFamily="2" charset="2"/>
              <a:buChar char="§"/>
            </a:pPr>
            <a:endParaRPr lang="pt-BR" sz="3000" dirty="0"/>
          </a:p>
          <a:p>
            <a:pPr lvl="1" algn="just">
              <a:buFont typeface="Wingdings" panose="05000000000000000000" pitchFamily="2" charset="2"/>
              <a:buChar char="§"/>
            </a:pPr>
            <a:endParaRPr lang="pt-BR" sz="30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B66D9D8-F018-44EB-A7A6-79F369523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27793"/>
            <a:ext cx="9603275" cy="1049235"/>
          </a:xfrm>
        </p:spPr>
        <p:txBody>
          <a:bodyPr>
            <a:noAutofit/>
          </a:bodyPr>
          <a:lstStyle/>
          <a:p>
            <a:pPr algn="ctr"/>
            <a:r>
              <a:rPr lang="pt-BR" sz="4000" b="1" dirty="0">
                <a:solidFill>
                  <a:schemeClr val="accent1"/>
                </a:solidFill>
                <a:latin typeface="+mn-lt"/>
              </a:rPr>
              <a:t>Tarefa de Leitura Automonitorada </a:t>
            </a:r>
            <a:br>
              <a:rPr lang="pt-BR" sz="4000" b="1" dirty="0">
                <a:solidFill>
                  <a:schemeClr val="accent1"/>
                </a:solidFill>
                <a:latin typeface="+mn-lt"/>
              </a:rPr>
            </a:br>
            <a:r>
              <a:rPr lang="pt-BR" sz="4000" b="1" dirty="0">
                <a:solidFill>
                  <a:schemeClr val="accent1"/>
                </a:solidFill>
                <a:latin typeface="+mn-lt"/>
              </a:rPr>
              <a:t>(</a:t>
            </a:r>
            <a:r>
              <a:rPr lang="en-US" sz="4000" b="1" i="1" dirty="0">
                <a:solidFill>
                  <a:schemeClr val="accent1"/>
                </a:solidFill>
                <a:latin typeface="+mn-lt"/>
              </a:rPr>
              <a:t>Self-paced reading</a:t>
            </a:r>
            <a:r>
              <a:rPr lang="pt-BR" sz="4000" b="1" dirty="0">
                <a:solidFill>
                  <a:schemeClr val="accent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52011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Partes básicas do script do experimento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pt-BR" sz="2400" dirty="0"/>
              <a:t>Tela de boas-vindas</a:t>
            </a:r>
          </a:p>
          <a:p>
            <a:pPr marL="514350" indent="-514350">
              <a:buFont typeface="+mj-lt"/>
              <a:buAutoNum type="arabicParenR"/>
            </a:pPr>
            <a:r>
              <a:rPr lang="pt-BR" sz="2400" dirty="0"/>
              <a:t>Instruções da tarefa</a:t>
            </a:r>
          </a:p>
          <a:p>
            <a:pPr marL="514350" indent="-514350">
              <a:buFont typeface="+mj-lt"/>
              <a:buAutoNum type="arabicParenR"/>
            </a:pPr>
            <a:r>
              <a:rPr lang="pt-BR" sz="2400" dirty="0"/>
              <a:t>Treino</a:t>
            </a:r>
          </a:p>
          <a:p>
            <a:pPr marL="514350" indent="-514350">
              <a:buFont typeface="+mj-lt"/>
              <a:buAutoNum type="arabicParenR"/>
            </a:pPr>
            <a:r>
              <a:rPr lang="pt-BR" sz="2400" dirty="0"/>
              <a:t>Experimento</a:t>
            </a:r>
          </a:p>
          <a:p>
            <a:pPr marL="457200" indent="-457200">
              <a:buFont typeface="+mj-lt"/>
              <a:buAutoNum type="arabicParenR"/>
            </a:pPr>
            <a:r>
              <a:rPr lang="pt-BR" sz="2400" dirty="0"/>
              <a:t>Tela de final do experimento</a:t>
            </a:r>
          </a:p>
          <a:p>
            <a:pPr marL="457200" indent="-457200">
              <a:buFont typeface="+mj-lt"/>
              <a:buAutoNum type="arabicParenR"/>
            </a:pPr>
            <a:endParaRPr lang="pt-BR" sz="2400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have Direita 1">
            <a:extLst>
              <a:ext uri="{FF2B5EF4-FFF2-40B4-BE49-F238E27FC236}">
                <a16:creationId xmlns:a16="http://schemas.microsoft.com/office/drawing/2014/main" id="{CBD9348B-2DE0-41CE-BA23-CA619392105E}"/>
              </a:ext>
            </a:extLst>
          </p:cNvPr>
          <p:cNvSpPr/>
          <p:nvPr/>
        </p:nvSpPr>
        <p:spPr>
          <a:xfrm>
            <a:off x="3441032" y="2815390"/>
            <a:ext cx="155448" cy="914400"/>
          </a:xfrm>
          <a:prstGeom prst="rightBrac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89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i="1" dirty="0" err="1">
                <a:solidFill>
                  <a:schemeClr val="accent1"/>
                </a:solidFill>
              </a:rPr>
              <a:t>Elements</a:t>
            </a:r>
            <a:endParaRPr lang="pt-BR" i="1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Os elementos são as partes principais com as quais o </a:t>
            </a:r>
            <a:r>
              <a:rPr lang="pt-BR" sz="2400" b="1" i="1" dirty="0" err="1"/>
              <a:t>PennController</a:t>
            </a:r>
            <a:r>
              <a:rPr lang="pt-BR" sz="2400" dirty="0"/>
              <a:t> trabalha.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Eles permitem que você manipule e apresente conteúdos como textos, imagens, áudio ou vídeos.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Além disso, permitem que você estruture seu experimento por meio de botões, caixas de texto, pausas, entre outros.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Os scripts consistem, basicamente, de uma série de comandos que estão relacionados a diferentes tipos de elementos. </a:t>
            </a:r>
            <a:endParaRPr lang="pt-BR" sz="2400" i="1" dirty="0"/>
          </a:p>
          <a:p>
            <a:pPr marL="0" indent="0" algn="just">
              <a:buNone/>
            </a:pPr>
            <a:endParaRPr lang="pt-BR" sz="2400" dirty="0"/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3923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i="1" dirty="0" err="1">
                <a:solidFill>
                  <a:schemeClr val="accent1"/>
                </a:solidFill>
              </a:rPr>
              <a:t>Elements</a:t>
            </a:r>
            <a:endParaRPr lang="pt-BR" i="1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Para cada tipo de elemento, há uma série de comandos relacionados a ele.</a:t>
            </a:r>
            <a:endParaRPr lang="pt-BR" sz="2400" i="1" dirty="0"/>
          </a:p>
          <a:p>
            <a:pPr marL="0" indent="0" algn="just">
              <a:buNone/>
            </a:pPr>
            <a:endParaRPr lang="pt-BR" sz="2400" dirty="0"/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DBDD080-D1F0-477C-B031-D537E53801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79" t="12945" r="14748" b="6460"/>
          <a:stretch/>
        </p:blipFill>
        <p:spPr>
          <a:xfrm>
            <a:off x="2947670" y="2692859"/>
            <a:ext cx="6357620" cy="35132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1116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264FB7-C31F-4ABE-A85D-BA665E0CA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Acessando a conta no </a:t>
            </a:r>
            <a:r>
              <a:rPr lang="pt-BR" b="1" dirty="0" err="1">
                <a:solidFill>
                  <a:schemeClr val="accent1"/>
                </a:solidFill>
              </a:rPr>
              <a:t>PCIbex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b="1" dirty="0" err="1">
                <a:solidFill>
                  <a:schemeClr val="accent1"/>
                </a:solidFill>
              </a:rPr>
              <a:t>Farm</a:t>
            </a:r>
            <a:endParaRPr lang="pt-BR" b="1" dirty="0">
              <a:solidFill>
                <a:schemeClr val="accent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047120-641C-4A0F-B0B0-EF216271C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90" t="17696" r="19066" b="28547"/>
          <a:stretch/>
        </p:blipFill>
        <p:spPr>
          <a:xfrm>
            <a:off x="2536436" y="2647159"/>
            <a:ext cx="7180088" cy="35573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952F1C06-47FC-4E89-A76C-7B50FAFABC85}"/>
              </a:ext>
            </a:extLst>
          </p:cNvPr>
          <p:cNvSpPr/>
          <p:nvPr/>
        </p:nvSpPr>
        <p:spPr>
          <a:xfrm rot="1942629">
            <a:off x="2720986" y="3317864"/>
            <a:ext cx="768615" cy="22227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E017441C-ECDD-45BC-9312-24DF53424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92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95C5982-57DE-4E78-B680-28670FA69E24}"/>
              </a:ext>
            </a:extLst>
          </p:cNvPr>
          <p:cNvSpPr txBox="1"/>
          <p:nvPr/>
        </p:nvSpPr>
        <p:spPr>
          <a:xfrm>
            <a:off x="1204970" y="1776761"/>
            <a:ext cx="7966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Acessem a página: </a:t>
            </a:r>
            <a:r>
              <a:rPr lang="pt-BR" sz="2400" dirty="0">
                <a:hlinkClick r:id="rId4"/>
              </a:rPr>
              <a:t>https://expt.pcibex.net/login</a:t>
            </a:r>
            <a:endParaRPr lang="pt-BR" sz="2400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Preencham os campos de </a:t>
            </a:r>
            <a:r>
              <a:rPr lang="pt-BR" sz="2400" b="1" dirty="0" err="1">
                <a:solidFill>
                  <a:schemeClr val="accent2"/>
                </a:solidFill>
              </a:rPr>
              <a:t>Returning</a:t>
            </a:r>
            <a:r>
              <a:rPr lang="pt-BR" sz="2400" b="1" dirty="0">
                <a:solidFill>
                  <a:schemeClr val="accent2"/>
                </a:solidFill>
              </a:rPr>
              <a:t> </a:t>
            </a:r>
            <a:r>
              <a:rPr lang="pt-BR" sz="2400" b="1" dirty="0" err="1">
                <a:solidFill>
                  <a:schemeClr val="accent2"/>
                </a:solidFill>
              </a:rPr>
              <a:t>User</a:t>
            </a:r>
            <a:endParaRPr lang="pt-BR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71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Acessando o experimento 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662EAF9-DE53-4195-9900-33ABD3DCE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95" t="17692" r="19961" b="31241"/>
          <a:stretch/>
        </p:blipFill>
        <p:spPr>
          <a:xfrm>
            <a:off x="1988962" y="1911385"/>
            <a:ext cx="8275035" cy="3957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FCD8BD6F-AC3B-45BA-9123-761E8974FE6B}"/>
              </a:ext>
            </a:extLst>
          </p:cNvPr>
          <p:cNvSpPr/>
          <p:nvPr/>
        </p:nvSpPr>
        <p:spPr>
          <a:xfrm rot="20110914" flipV="1">
            <a:off x="4602823" y="4935393"/>
            <a:ext cx="539327" cy="244941"/>
          </a:xfrm>
          <a:prstGeom prst="rightArrow">
            <a:avLst>
              <a:gd name="adj1" fmla="val 32407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14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PennController for IBEX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5964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noProof="1"/>
              <a:t> Extensão do IBEX desenvolvida e gerenciada por Jeremy Zehr e prof. Florian Schwarz na Universidade da Pensilvânia (Upenn).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pt-BR" sz="28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D22CE26-52B4-4A44-AF39-55EEF9A1F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646" y="3429000"/>
            <a:ext cx="1693766" cy="237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E3A5B65-4369-4587-A8FA-2DA04715A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566" y="3825431"/>
            <a:ext cx="2406289" cy="133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eremy Zehr">
            <a:extLst>
              <a:ext uri="{FF2B5EF4-FFF2-40B4-BE49-F238E27FC236}">
                <a16:creationId xmlns:a16="http://schemas.microsoft.com/office/drawing/2014/main" id="{B88515AE-9FBE-4AC3-8738-2544AC04D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3429000"/>
            <a:ext cx="1826407" cy="237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44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Editando um script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EA21E6-2FDB-4888-BFFD-DF576DD90C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60" t="13315" r="19276" b="20688"/>
          <a:stretch/>
        </p:blipFill>
        <p:spPr>
          <a:xfrm>
            <a:off x="2596816" y="2019759"/>
            <a:ext cx="6998368" cy="39992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77522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Editando um script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CCF969C-EA34-4164-A1D8-B58A015A3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5" t="17693" r="1604" b="8491"/>
          <a:stretch/>
        </p:blipFill>
        <p:spPr>
          <a:xfrm>
            <a:off x="1263986" y="1869796"/>
            <a:ext cx="9724988" cy="44374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74039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1) Tela de boas-vindas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6449E1C-B5D4-49F8-AE7E-3A94A54F0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Vamos começar o nosso script criando uma tela de boas-vindas: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5F7FB5F-B292-4DD6-95F0-8366EF02A7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36" t="21811" r="28650" b="29815"/>
          <a:stretch/>
        </p:blipFill>
        <p:spPr>
          <a:xfrm>
            <a:off x="3412957" y="2553298"/>
            <a:ext cx="5366085" cy="33157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4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Editando um script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EA21E6-2FDB-4888-BFFD-DF576DD90C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60" t="13315" r="19276" b="20688"/>
          <a:stretch/>
        </p:blipFill>
        <p:spPr>
          <a:xfrm>
            <a:off x="2627296" y="2254032"/>
            <a:ext cx="6998368" cy="39992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3606931-89EF-4B59-A64F-AB3DA45EC8A6}"/>
              </a:ext>
            </a:extLst>
          </p:cNvPr>
          <p:cNvCxnSpPr>
            <a:cxnSpLocks/>
          </p:cNvCxnSpPr>
          <p:nvPr/>
        </p:nvCxnSpPr>
        <p:spPr>
          <a:xfrm flipV="1">
            <a:off x="4707670" y="6017851"/>
            <a:ext cx="0" cy="1653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Conteúdo 7">
            <a:extLst>
              <a:ext uri="{FF2B5EF4-FFF2-40B4-BE49-F238E27FC236}">
                <a16:creationId xmlns:a16="http://schemas.microsoft.com/office/drawing/2014/main" id="{D86EE021-5908-4088-9201-99B9E9826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Cliquem no símbolo de upload       e selecionem o arquivo “</a:t>
            </a:r>
            <a:r>
              <a:rPr lang="pt-BR" b="1" dirty="0" err="1"/>
              <a:t>script_LA_boas_vindas</a:t>
            </a:r>
            <a:r>
              <a:rPr lang="pt-BR" dirty="0"/>
              <a:t>” 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4DEE9B9-C1B8-43CA-8A2B-551BE5C0D8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598" t="34028" r="43954" b="59432"/>
          <a:stretch/>
        </p:blipFill>
        <p:spPr>
          <a:xfrm>
            <a:off x="4782098" y="1775606"/>
            <a:ext cx="387267" cy="3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432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Editando um script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ço Reservado para Conteúdo 7">
            <a:extLst>
              <a:ext uri="{FF2B5EF4-FFF2-40B4-BE49-F238E27FC236}">
                <a16:creationId xmlns:a16="http://schemas.microsoft.com/office/drawing/2014/main" id="{D86EE021-5908-4088-9201-99B9E9826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14116"/>
            <a:ext cx="10058400" cy="4054978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dirty="0"/>
              <a:t> Cliquem em OK e abram e em seguida cliquem no arquivo “main.js”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D5A1C7-0A0D-4942-9E30-EAEBF5A064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01" t="13315" r="19419" b="14258"/>
          <a:stretch/>
        </p:blipFill>
        <p:spPr>
          <a:xfrm>
            <a:off x="3304953" y="2243470"/>
            <a:ext cx="5582093" cy="38915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69148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99624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Comentários no script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Se eu quiser adicionar um comentário no script, adiciono barras // na frente do comentário, por exemplo:</a:t>
            </a:r>
          </a:p>
          <a:p>
            <a:pPr marL="0" algn="just">
              <a:buNone/>
            </a:pPr>
            <a:r>
              <a:rPr lang="pt-BR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PennController.ResetPrefix</a:t>
            </a: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)// Inicia o </a:t>
            </a:r>
            <a:r>
              <a:rPr lang="pt-BR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PennController</a:t>
            </a:r>
            <a:endParaRPr lang="pt-BR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200" dirty="0">
                <a:cs typeface="Courier New" panose="02070309020205020404" pitchFamily="49" charset="0"/>
              </a:rPr>
              <a:t> </a:t>
            </a:r>
            <a:r>
              <a:rPr lang="pt-BR" sz="2400" dirty="0">
                <a:cs typeface="Courier New" panose="02070309020205020404" pitchFamily="49" charset="0"/>
              </a:rPr>
              <a:t>As barras impedem que o PCIBEX leia esse comentário como parte dos comandos do script.</a:t>
            </a:r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4D33962-27E5-4C1F-BFEB-051DADDF6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4" t="17511" r="1601" b="74634"/>
          <a:stretch/>
        </p:blipFill>
        <p:spPr>
          <a:xfrm>
            <a:off x="1097280" y="4083463"/>
            <a:ext cx="10058400" cy="500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96904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i="1" dirty="0">
                <a:solidFill>
                  <a:schemeClr val="accent1"/>
                </a:solidFill>
              </a:rPr>
              <a:t>The </a:t>
            </a:r>
            <a:r>
              <a:rPr lang="pt-BR" b="1" i="1" dirty="0" err="1">
                <a:solidFill>
                  <a:schemeClr val="accent1"/>
                </a:solidFill>
              </a:rPr>
              <a:t>Debugger</a:t>
            </a:r>
            <a:endParaRPr lang="pt-BR" i="1" dirty="0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14B14A63-06E3-402B-ABD3-255398998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6941" t="61817" r="612" b="6725"/>
          <a:stretch/>
        </p:blipFill>
        <p:spPr>
          <a:xfrm>
            <a:off x="1554480" y="3690478"/>
            <a:ext cx="4572000" cy="2502570"/>
          </a:xfrm>
          <a:prstGeom prst="rect">
            <a:avLst/>
          </a:prstGeom>
        </p:spPr>
      </p:pic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7">
            <a:extLst>
              <a:ext uri="{FF2B5EF4-FFF2-40B4-BE49-F238E27FC236}">
                <a16:creationId xmlns:a16="http://schemas.microsoft.com/office/drawing/2014/main" id="{75FF4864-0D7A-4EA5-8713-1DCD7CA57C63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/>
              <a:t> </a:t>
            </a:r>
            <a:r>
              <a:rPr lang="pt-BR" sz="2400" dirty="0"/>
              <a:t>Identifica erros de digitação e de programação.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/>
              <a:t> </a:t>
            </a:r>
            <a:r>
              <a:rPr lang="pt-BR" sz="2400" dirty="0"/>
              <a:t>Também permite ver a sequência do experimento.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200" dirty="0"/>
              <a:t> Quando formos divulgar a versão final do experimento, colocamos no script o comando </a:t>
            </a:r>
            <a:r>
              <a:rPr lang="pt-BR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DebugOff</a:t>
            </a: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sz="22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C3F49A9-FFDC-44DD-B50F-6F1D9F47C1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914" t="51354" r="1612" b="16366"/>
          <a:stretch/>
        </p:blipFill>
        <p:spPr>
          <a:xfrm>
            <a:off x="6236989" y="3690477"/>
            <a:ext cx="4808181" cy="250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595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823505A-4A1E-46E4-B337-47C815B191ED}"/>
              </a:ext>
            </a:extLst>
          </p:cNvPr>
          <p:cNvSpPr txBox="1"/>
          <p:nvPr/>
        </p:nvSpPr>
        <p:spPr>
          <a:xfrm>
            <a:off x="6993286" y="671077"/>
            <a:ext cx="4421744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comando </a:t>
            </a:r>
            <a:r>
              <a:rPr lang="pt-BR" b="1" dirty="0" err="1"/>
              <a:t>PennController.ResetPrefix</a:t>
            </a:r>
            <a:r>
              <a:rPr lang="pt-BR" b="1" dirty="0"/>
              <a:t>(</a:t>
            </a:r>
            <a:r>
              <a:rPr lang="pt-BR" b="1" dirty="0" err="1"/>
              <a:t>null</a:t>
            </a:r>
            <a:r>
              <a:rPr lang="pt-BR" b="1" dirty="0"/>
              <a:t>)</a:t>
            </a:r>
          </a:p>
          <a:p>
            <a:pPr algn="ctr"/>
            <a:r>
              <a:rPr lang="pt-BR" dirty="0"/>
              <a:t>inicia os comandos </a:t>
            </a:r>
            <a:r>
              <a:rPr lang="pt-BR" dirty="0" err="1"/>
              <a:t>PennController</a:t>
            </a:r>
            <a:r>
              <a:rPr lang="pt-BR" dirty="0"/>
              <a:t> do </a:t>
            </a:r>
            <a:r>
              <a:rPr lang="pt-BR" dirty="0" err="1"/>
              <a:t>Ibex</a:t>
            </a:r>
            <a:r>
              <a:rPr lang="pt-BR" dirty="0"/>
              <a:t>. </a:t>
            </a:r>
          </a:p>
        </p:txBody>
      </p:sp>
      <p:sp>
        <p:nvSpPr>
          <p:cNvPr id="17" name="Chave Esquerda 16">
            <a:extLst>
              <a:ext uri="{FF2B5EF4-FFF2-40B4-BE49-F238E27FC236}">
                <a16:creationId xmlns:a16="http://schemas.microsoft.com/office/drawing/2014/main" id="{45675909-D98C-4F41-997A-F70F5430197C}"/>
              </a:ext>
            </a:extLst>
          </p:cNvPr>
          <p:cNvSpPr/>
          <p:nvPr/>
        </p:nvSpPr>
        <p:spPr>
          <a:xfrm rot="16200000">
            <a:off x="1925502" y="-477455"/>
            <a:ext cx="94467" cy="239153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7236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140C567-9126-4A21-94A2-056F535B1D04}"/>
              </a:ext>
            </a:extLst>
          </p:cNvPr>
          <p:cNvSpPr txBox="1"/>
          <p:nvPr/>
        </p:nvSpPr>
        <p:spPr>
          <a:xfrm>
            <a:off x="6993286" y="904992"/>
            <a:ext cx="442174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comando </a:t>
            </a:r>
            <a:r>
              <a:rPr lang="pt-BR" b="1" dirty="0" err="1"/>
              <a:t>Sequence</a:t>
            </a:r>
            <a:r>
              <a:rPr lang="pt-BR" b="1" dirty="0"/>
              <a:t>() </a:t>
            </a:r>
            <a:r>
              <a:rPr lang="pt-BR" dirty="0"/>
              <a:t>traz a sequência de execução do experimento.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9B070E57-95BE-464B-A62B-84EB439045AF}"/>
              </a:ext>
            </a:extLst>
          </p:cNvPr>
          <p:cNvSpPr/>
          <p:nvPr/>
        </p:nvSpPr>
        <p:spPr>
          <a:xfrm rot="16200000">
            <a:off x="3291787" y="-1609825"/>
            <a:ext cx="179528" cy="520916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701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PennController for IBEX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59644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noProof="1"/>
              <a:t> Plataforma gratuita, versátil e amigável.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noProof="1"/>
              <a:t> Permite criar experimentos dinâmicos e interativos.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noProof="1"/>
              <a:t> Permite criar diferentes tipos de estímulos: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400" noProof="1"/>
              <a:t>Escritos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400" noProof="1"/>
              <a:t>Imagens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400" noProof="1"/>
              <a:t> Aúdios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400" noProof="1"/>
              <a:t>Vídeos</a:t>
            </a:r>
          </a:p>
          <a:p>
            <a:pPr lvl="1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pt-BR" sz="2600" noProof="1">
              <a:solidFill>
                <a:schemeClr val="tx1"/>
              </a:solidFill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pt-BR" sz="2800" dirty="0"/>
          </a:p>
        </p:txBody>
      </p:sp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01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B9F49F5-9067-445F-96B9-206857B83DC5}"/>
              </a:ext>
            </a:extLst>
          </p:cNvPr>
          <p:cNvSpPr txBox="1"/>
          <p:nvPr/>
        </p:nvSpPr>
        <p:spPr>
          <a:xfrm>
            <a:off x="7065715" y="904993"/>
            <a:ext cx="4421745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comando </a:t>
            </a:r>
            <a:r>
              <a:rPr lang="pt-BR" b="1" dirty="0"/>
              <a:t>randomize() </a:t>
            </a:r>
            <a:r>
              <a:rPr lang="pt-BR" dirty="0"/>
              <a:t>indica que as frases do experimento, que estão dentro de </a:t>
            </a:r>
            <a:r>
              <a:rPr lang="pt-BR" b="1" dirty="0"/>
              <a:t>“Itens“</a:t>
            </a:r>
            <a:r>
              <a:rPr lang="pt-BR" dirty="0"/>
              <a:t>,</a:t>
            </a:r>
            <a:r>
              <a:rPr lang="pt-BR" b="1" dirty="0"/>
              <a:t> </a:t>
            </a:r>
            <a:r>
              <a:rPr lang="pt-BR" dirty="0"/>
              <a:t>serão randomizadas automaticamente. 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1A16BCBD-CC88-4E73-AE4A-A3A9E275639F}"/>
              </a:ext>
            </a:extLst>
          </p:cNvPr>
          <p:cNvSpPr/>
          <p:nvPr/>
        </p:nvSpPr>
        <p:spPr>
          <a:xfrm rot="16200000">
            <a:off x="3560119" y="335656"/>
            <a:ext cx="129722" cy="126839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2825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F227764-7E0D-40D9-9DE0-6E9181419D6C}"/>
              </a:ext>
            </a:extLst>
          </p:cNvPr>
          <p:cNvSpPr txBox="1"/>
          <p:nvPr/>
        </p:nvSpPr>
        <p:spPr>
          <a:xfrm>
            <a:off x="7203540" y="849145"/>
            <a:ext cx="441881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comando </a:t>
            </a:r>
            <a:r>
              <a:rPr lang="pt-BR" b="1" dirty="0" err="1"/>
              <a:t>SendResults</a:t>
            </a:r>
            <a:r>
              <a:rPr lang="pt-BR" b="1" dirty="0"/>
              <a:t>() </a:t>
            </a:r>
            <a:r>
              <a:rPr lang="pt-BR" dirty="0"/>
              <a:t>grava os resultados do experimento antes da exibição da mensagem final do experimento.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C95C2B08-EE41-4A82-B41A-30C63A3B8794}"/>
              </a:ext>
            </a:extLst>
          </p:cNvPr>
          <p:cNvSpPr/>
          <p:nvPr/>
        </p:nvSpPr>
        <p:spPr>
          <a:xfrm rot="16200000">
            <a:off x="4749727" y="490548"/>
            <a:ext cx="97736" cy="101466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6406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823505A-4A1E-46E4-B337-47C815B191ED}"/>
              </a:ext>
            </a:extLst>
          </p:cNvPr>
          <p:cNvSpPr txBox="1"/>
          <p:nvPr/>
        </p:nvSpPr>
        <p:spPr>
          <a:xfrm>
            <a:off x="7301552" y="838613"/>
            <a:ext cx="375599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Cada tela do experimento é formada pelo elemento </a:t>
            </a:r>
            <a:r>
              <a:rPr lang="pt-BR" b="1" dirty="0" err="1"/>
              <a:t>newTrial</a:t>
            </a:r>
            <a:r>
              <a:rPr lang="pt-BR" b="1" dirty="0"/>
              <a:t>()</a:t>
            </a:r>
          </a:p>
        </p:txBody>
      </p:sp>
      <p:sp>
        <p:nvSpPr>
          <p:cNvPr id="6" name="Chave Esquerda 5">
            <a:extLst>
              <a:ext uri="{FF2B5EF4-FFF2-40B4-BE49-F238E27FC236}">
                <a16:creationId xmlns:a16="http://schemas.microsoft.com/office/drawing/2014/main" id="{08F902F8-5C95-4902-A30D-EA052D6F1385}"/>
              </a:ext>
            </a:extLst>
          </p:cNvPr>
          <p:cNvSpPr/>
          <p:nvPr/>
        </p:nvSpPr>
        <p:spPr>
          <a:xfrm rot="16200000">
            <a:off x="1366417" y="560303"/>
            <a:ext cx="161696" cy="136464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9079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B058733-F56D-4115-B4A7-9B9F3BE318E2}"/>
              </a:ext>
            </a:extLst>
          </p:cNvPr>
          <p:cNvSpPr txBox="1"/>
          <p:nvPr/>
        </p:nvSpPr>
        <p:spPr>
          <a:xfrm>
            <a:off x="3439415" y="2246807"/>
            <a:ext cx="375599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Usamos </a:t>
            </a:r>
            <a:r>
              <a:rPr lang="pt-BR" b="1" dirty="0" err="1"/>
              <a:t>newText</a:t>
            </a:r>
            <a:r>
              <a:rPr lang="pt-BR" b="1" dirty="0"/>
              <a:t>() </a:t>
            </a:r>
            <a:r>
              <a:rPr lang="pt-BR" dirty="0"/>
              <a:t>para criarmos elementos de texto. </a:t>
            </a:r>
          </a:p>
        </p:txBody>
      </p:sp>
      <p:sp>
        <p:nvSpPr>
          <p:cNvPr id="6" name="Chave Esquerda 5">
            <a:extLst>
              <a:ext uri="{FF2B5EF4-FFF2-40B4-BE49-F238E27FC236}">
                <a16:creationId xmlns:a16="http://schemas.microsoft.com/office/drawing/2014/main" id="{08F902F8-5C95-4902-A30D-EA052D6F1385}"/>
              </a:ext>
            </a:extLst>
          </p:cNvPr>
          <p:cNvSpPr/>
          <p:nvPr/>
        </p:nvSpPr>
        <p:spPr>
          <a:xfrm rot="16200000">
            <a:off x="3778132" y="-1257839"/>
            <a:ext cx="45719" cy="549458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2FB18533-E1D2-4283-A717-54ED5ECF4B61}"/>
              </a:ext>
            </a:extLst>
          </p:cNvPr>
          <p:cNvSpPr/>
          <p:nvPr/>
        </p:nvSpPr>
        <p:spPr>
          <a:xfrm rot="16200000">
            <a:off x="1831345" y="1239554"/>
            <a:ext cx="45722" cy="160101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9" name="Chave Esquerda 8">
            <a:extLst>
              <a:ext uri="{FF2B5EF4-FFF2-40B4-BE49-F238E27FC236}">
                <a16:creationId xmlns:a16="http://schemas.microsoft.com/office/drawing/2014/main" id="{A73C1D36-09F2-43A6-940B-61205A604E7F}"/>
              </a:ext>
            </a:extLst>
          </p:cNvPr>
          <p:cNvSpPr/>
          <p:nvPr/>
        </p:nvSpPr>
        <p:spPr>
          <a:xfrm rot="16200000">
            <a:off x="1875589" y="2180995"/>
            <a:ext cx="45719" cy="168950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122689A4-E7AD-4159-9300-BAF21AB713BC}"/>
              </a:ext>
            </a:extLst>
          </p:cNvPr>
          <p:cNvSpPr/>
          <p:nvPr/>
        </p:nvSpPr>
        <p:spPr>
          <a:xfrm rot="16200000">
            <a:off x="1801845" y="2849591"/>
            <a:ext cx="45722" cy="145353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8390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60D044B-C08B-4006-B9EF-1CC563ED5994}"/>
              </a:ext>
            </a:extLst>
          </p:cNvPr>
          <p:cNvSpPr txBox="1"/>
          <p:nvPr/>
        </p:nvSpPr>
        <p:spPr>
          <a:xfrm>
            <a:off x="3752236" y="2063548"/>
            <a:ext cx="375599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comando </a:t>
            </a:r>
            <a:r>
              <a:rPr lang="pt-BR" b="1" dirty="0"/>
              <a:t>print() </a:t>
            </a:r>
            <a:r>
              <a:rPr lang="pt-BR" dirty="0"/>
              <a:t>imprime o conteúdo na tela.</a:t>
            </a:r>
          </a:p>
        </p:txBody>
      </p:sp>
      <p:sp>
        <p:nvSpPr>
          <p:cNvPr id="6" name="Chave Esquerda 5">
            <a:extLst>
              <a:ext uri="{FF2B5EF4-FFF2-40B4-BE49-F238E27FC236}">
                <a16:creationId xmlns:a16="http://schemas.microsoft.com/office/drawing/2014/main" id="{08F902F8-5C95-4902-A30D-EA052D6F1385}"/>
              </a:ext>
            </a:extLst>
          </p:cNvPr>
          <p:cNvSpPr/>
          <p:nvPr/>
        </p:nvSpPr>
        <p:spPr>
          <a:xfrm rot="16200000">
            <a:off x="1319186" y="1328599"/>
            <a:ext cx="87464" cy="61078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6878591F-49BF-4838-960B-CB2553804A4B}"/>
              </a:ext>
            </a:extLst>
          </p:cNvPr>
          <p:cNvSpPr/>
          <p:nvPr/>
        </p:nvSpPr>
        <p:spPr>
          <a:xfrm rot="16200000">
            <a:off x="1319184" y="1860294"/>
            <a:ext cx="87464" cy="61078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9" name="Chave Esquerda 8">
            <a:extLst>
              <a:ext uri="{FF2B5EF4-FFF2-40B4-BE49-F238E27FC236}">
                <a16:creationId xmlns:a16="http://schemas.microsoft.com/office/drawing/2014/main" id="{1495F4DF-C959-4D43-B775-413493911AAF}"/>
              </a:ext>
            </a:extLst>
          </p:cNvPr>
          <p:cNvSpPr/>
          <p:nvPr/>
        </p:nvSpPr>
        <p:spPr>
          <a:xfrm rot="16200000">
            <a:off x="1301815" y="2839759"/>
            <a:ext cx="87464" cy="61078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6632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B058733-F56D-4115-B4A7-9B9F3BE318E2}"/>
              </a:ext>
            </a:extLst>
          </p:cNvPr>
          <p:cNvSpPr txBox="1"/>
          <p:nvPr/>
        </p:nvSpPr>
        <p:spPr>
          <a:xfrm>
            <a:off x="4218004" y="2092334"/>
            <a:ext cx="434847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comando </a:t>
            </a:r>
            <a:r>
              <a:rPr lang="pt-BR" b="1" dirty="0"/>
              <a:t>.</a:t>
            </a:r>
            <a:r>
              <a:rPr lang="pt-BR" b="1" dirty="0" err="1"/>
              <a:t>css</a:t>
            </a:r>
            <a:r>
              <a:rPr lang="pt-BR" b="1" dirty="0"/>
              <a:t>("font-size","1.2em") </a:t>
            </a:r>
            <a:r>
              <a:rPr lang="pt-BR" dirty="0"/>
              <a:t>define o tamanho da fonte do texto.</a:t>
            </a:r>
          </a:p>
        </p:txBody>
      </p:sp>
      <p:sp>
        <p:nvSpPr>
          <p:cNvPr id="6" name="Chave Esquerda 5">
            <a:extLst>
              <a:ext uri="{FF2B5EF4-FFF2-40B4-BE49-F238E27FC236}">
                <a16:creationId xmlns:a16="http://schemas.microsoft.com/office/drawing/2014/main" id="{08F902F8-5C95-4902-A30D-EA052D6F1385}"/>
              </a:ext>
            </a:extLst>
          </p:cNvPr>
          <p:cNvSpPr/>
          <p:nvPr/>
        </p:nvSpPr>
        <p:spPr>
          <a:xfrm rot="16200000">
            <a:off x="1853696" y="867107"/>
            <a:ext cx="149663" cy="182184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1B289F73-6CB3-48D6-9F06-67B5F39A6178}"/>
              </a:ext>
            </a:extLst>
          </p:cNvPr>
          <p:cNvSpPr/>
          <p:nvPr/>
        </p:nvSpPr>
        <p:spPr>
          <a:xfrm rot="16200000">
            <a:off x="1853696" y="1437765"/>
            <a:ext cx="149663" cy="182184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8" name="Chave Esquerda 7">
            <a:extLst>
              <a:ext uri="{FF2B5EF4-FFF2-40B4-BE49-F238E27FC236}">
                <a16:creationId xmlns:a16="http://schemas.microsoft.com/office/drawing/2014/main" id="{92016F1D-BAA9-4952-B226-488DF354E37F}"/>
              </a:ext>
            </a:extLst>
          </p:cNvPr>
          <p:cNvSpPr/>
          <p:nvPr/>
        </p:nvSpPr>
        <p:spPr>
          <a:xfrm rot="16200000">
            <a:off x="1853696" y="2377955"/>
            <a:ext cx="149663" cy="182184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8461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have Esquerda 5">
            <a:extLst>
              <a:ext uri="{FF2B5EF4-FFF2-40B4-BE49-F238E27FC236}">
                <a16:creationId xmlns:a16="http://schemas.microsoft.com/office/drawing/2014/main" id="{08F902F8-5C95-4902-A30D-EA052D6F1385}"/>
              </a:ext>
            </a:extLst>
          </p:cNvPr>
          <p:cNvSpPr/>
          <p:nvPr/>
        </p:nvSpPr>
        <p:spPr>
          <a:xfrm rot="16200000">
            <a:off x="3778132" y="-1257839"/>
            <a:ext cx="45719" cy="549458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2FB18533-E1D2-4283-A717-54ED5ECF4B61}"/>
              </a:ext>
            </a:extLst>
          </p:cNvPr>
          <p:cNvSpPr/>
          <p:nvPr/>
        </p:nvSpPr>
        <p:spPr>
          <a:xfrm rot="16200000">
            <a:off x="1831345" y="1239554"/>
            <a:ext cx="45722" cy="160101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9" name="Chave Esquerda 8">
            <a:extLst>
              <a:ext uri="{FF2B5EF4-FFF2-40B4-BE49-F238E27FC236}">
                <a16:creationId xmlns:a16="http://schemas.microsoft.com/office/drawing/2014/main" id="{A73C1D36-09F2-43A6-940B-61205A604E7F}"/>
              </a:ext>
            </a:extLst>
          </p:cNvPr>
          <p:cNvSpPr/>
          <p:nvPr/>
        </p:nvSpPr>
        <p:spPr>
          <a:xfrm rot="16200000">
            <a:off x="1875589" y="2180995"/>
            <a:ext cx="45719" cy="168950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122689A4-E7AD-4159-9300-BAF21AB713BC}"/>
              </a:ext>
            </a:extLst>
          </p:cNvPr>
          <p:cNvSpPr/>
          <p:nvPr/>
        </p:nvSpPr>
        <p:spPr>
          <a:xfrm rot="16200000">
            <a:off x="1801845" y="2849591"/>
            <a:ext cx="45722" cy="145353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03B71E7-FA73-4338-9FCD-7440FC12BEE1}"/>
              </a:ext>
            </a:extLst>
          </p:cNvPr>
          <p:cNvSpPr txBox="1"/>
          <p:nvPr/>
        </p:nvSpPr>
        <p:spPr>
          <a:xfrm>
            <a:off x="3439415" y="3105834"/>
            <a:ext cx="3755990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As vírgulas funcionam como um separador e indicam que novos elementos e novas série de comandos vão começar.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7173E03-BACD-4706-92C0-838E34933CBC}"/>
              </a:ext>
            </a:extLst>
          </p:cNvPr>
          <p:cNvSpPr/>
          <p:nvPr/>
        </p:nvSpPr>
        <p:spPr>
          <a:xfrm>
            <a:off x="947847" y="1753902"/>
            <a:ext cx="300185" cy="1881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F4E6E17-57B2-4419-84D8-11B33D06E64F}"/>
              </a:ext>
            </a:extLst>
          </p:cNvPr>
          <p:cNvSpPr/>
          <p:nvPr/>
        </p:nvSpPr>
        <p:spPr>
          <a:xfrm>
            <a:off x="947848" y="2284340"/>
            <a:ext cx="300185" cy="1881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9FBED70-6A46-4A35-8176-C693F30ECE77}"/>
              </a:ext>
            </a:extLst>
          </p:cNvPr>
          <p:cNvSpPr/>
          <p:nvPr/>
        </p:nvSpPr>
        <p:spPr>
          <a:xfrm>
            <a:off x="947847" y="2697812"/>
            <a:ext cx="300185" cy="1881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55B7B33-8CB3-4FF3-B67A-707FB1B7B55A}"/>
              </a:ext>
            </a:extLst>
          </p:cNvPr>
          <p:cNvSpPr/>
          <p:nvPr/>
        </p:nvSpPr>
        <p:spPr>
          <a:xfrm>
            <a:off x="947846" y="3680703"/>
            <a:ext cx="300185" cy="1881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CECCF11-AD91-45CC-B907-5908097816B4}"/>
              </a:ext>
            </a:extLst>
          </p:cNvPr>
          <p:cNvSpPr/>
          <p:nvPr/>
        </p:nvSpPr>
        <p:spPr>
          <a:xfrm>
            <a:off x="947846" y="4376491"/>
            <a:ext cx="300185" cy="1881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1D44155-84BF-4811-A64D-CA21FA9EA7E1}"/>
              </a:ext>
            </a:extLst>
          </p:cNvPr>
          <p:cNvSpPr/>
          <p:nvPr/>
        </p:nvSpPr>
        <p:spPr>
          <a:xfrm>
            <a:off x="947846" y="4976133"/>
            <a:ext cx="300185" cy="10093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86075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60D044B-C08B-4006-B9EF-1CC563ED5994}"/>
              </a:ext>
            </a:extLst>
          </p:cNvPr>
          <p:cNvSpPr txBox="1"/>
          <p:nvPr/>
        </p:nvSpPr>
        <p:spPr>
          <a:xfrm>
            <a:off x="3643952" y="2014264"/>
            <a:ext cx="375599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elemento </a:t>
            </a:r>
            <a:r>
              <a:rPr lang="pt-BR" b="1" dirty="0" err="1"/>
              <a:t>newTextInput</a:t>
            </a:r>
            <a:r>
              <a:rPr lang="pt-BR" b="1" dirty="0"/>
              <a:t>() </a:t>
            </a:r>
            <a:r>
              <a:rPr lang="pt-BR" dirty="0"/>
              <a:t>cria uma caixa de texto e o comando </a:t>
            </a:r>
            <a:r>
              <a:rPr lang="pt-BR" b="1" dirty="0"/>
              <a:t>.print() </a:t>
            </a:r>
            <a:r>
              <a:rPr lang="pt-BR" dirty="0"/>
              <a:t>imprime a caixa na tela.</a:t>
            </a:r>
          </a:p>
        </p:txBody>
      </p:sp>
      <p:sp>
        <p:nvSpPr>
          <p:cNvPr id="6" name="Chave Esquerda 5">
            <a:extLst>
              <a:ext uri="{FF2B5EF4-FFF2-40B4-BE49-F238E27FC236}">
                <a16:creationId xmlns:a16="http://schemas.microsoft.com/office/drawing/2014/main" id="{08F902F8-5C95-4902-A30D-EA052D6F1385}"/>
              </a:ext>
            </a:extLst>
          </p:cNvPr>
          <p:cNvSpPr/>
          <p:nvPr/>
        </p:nvSpPr>
        <p:spPr>
          <a:xfrm rot="16200000">
            <a:off x="1676515" y="1860608"/>
            <a:ext cx="133123" cy="146685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37A51662-9BC3-46B3-AEC6-A0CCED2361DE}"/>
              </a:ext>
            </a:extLst>
          </p:cNvPr>
          <p:cNvSpPr/>
          <p:nvPr/>
        </p:nvSpPr>
        <p:spPr>
          <a:xfrm rot="16200000">
            <a:off x="1749033" y="2798604"/>
            <a:ext cx="71907" cy="155067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1040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60D044B-C08B-4006-B9EF-1CC563ED5994}"/>
              </a:ext>
            </a:extLst>
          </p:cNvPr>
          <p:cNvSpPr txBox="1"/>
          <p:nvPr/>
        </p:nvSpPr>
        <p:spPr>
          <a:xfrm>
            <a:off x="3643952" y="2014264"/>
            <a:ext cx="375599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elemento </a:t>
            </a:r>
            <a:r>
              <a:rPr lang="pt-BR" b="1" dirty="0" err="1"/>
              <a:t>newTextInput</a:t>
            </a:r>
            <a:r>
              <a:rPr lang="pt-BR" b="1" dirty="0"/>
              <a:t>() </a:t>
            </a:r>
            <a:r>
              <a:rPr lang="pt-BR" dirty="0"/>
              <a:t>cria uma caixa de texto e o comando </a:t>
            </a:r>
            <a:r>
              <a:rPr lang="pt-BR" b="1" dirty="0"/>
              <a:t>.print() </a:t>
            </a:r>
            <a:r>
              <a:rPr lang="pt-BR" dirty="0"/>
              <a:t>imprime a caixa na tela.</a:t>
            </a:r>
          </a:p>
        </p:txBody>
      </p:sp>
      <p:sp>
        <p:nvSpPr>
          <p:cNvPr id="6" name="Chave Esquerda 5">
            <a:extLst>
              <a:ext uri="{FF2B5EF4-FFF2-40B4-BE49-F238E27FC236}">
                <a16:creationId xmlns:a16="http://schemas.microsoft.com/office/drawing/2014/main" id="{08F902F8-5C95-4902-A30D-EA052D6F1385}"/>
              </a:ext>
            </a:extLst>
          </p:cNvPr>
          <p:cNvSpPr/>
          <p:nvPr/>
        </p:nvSpPr>
        <p:spPr>
          <a:xfrm rot="16200000">
            <a:off x="1676515" y="1860608"/>
            <a:ext cx="133123" cy="146685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37A51662-9BC3-46B3-AEC6-A0CCED2361DE}"/>
              </a:ext>
            </a:extLst>
          </p:cNvPr>
          <p:cNvSpPr/>
          <p:nvPr/>
        </p:nvSpPr>
        <p:spPr>
          <a:xfrm rot="16200000">
            <a:off x="1749033" y="2798604"/>
            <a:ext cx="71907" cy="155067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6080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60D044B-C08B-4006-B9EF-1CC563ED5994}"/>
              </a:ext>
            </a:extLst>
          </p:cNvPr>
          <p:cNvSpPr txBox="1"/>
          <p:nvPr/>
        </p:nvSpPr>
        <p:spPr>
          <a:xfrm>
            <a:off x="3643952" y="2014264"/>
            <a:ext cx="375599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elemento </a:t>
            </a:r>
            <a:r>
              <a:rPr lang="pt-BR" b="1" dirty="0" err="1"/>
              <a:t>newButton</a:t>
            </a:r>
            <a:r>
              <a:rPr lang="pt-BR" b="1" dirty="0"/>
              <a:t>() </a:t>
            </a:r>
            <a:r>
              <a:rPr lang="pt-BR" dirty="0"/>
              <a:t>cria um botão na tela.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37A51662-9BC3-46B3-AEC6-A0CCED2361DE}"/>
              </a:ext>
            </a:extLst>
          </p:cNvPr>
          <p:cNvSpPr/>
          <p:nvPr/>
        </p:nvSpPr>
        <p:spPr>
          <a:xfrm rot="16200000">
            <a:off x="1737675" y="3204481"/>
            <a:ext cx="52252" cy="155067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8" name="Chave Esquerda 7">
            <a:extLst>
              <a:ext uri="{FF2B5EF4-FFF2-40B4-BE49-F238E27FC236}">
                <a16:creationId xmlns:a16="http://schemas.microsoft.com/office/drawing/2014/main" id="{D0A58A76-14B6-4D59-8AE2-2BF3981FCBC8}"/>
              </a:ext>
            </a:extLst>
          </p:cNvPr>
          <p:cNvSpPr/>
          <p:nvPr/>
        </p:nvSpPr>
        <p:spPr>
          <a:xfrm rot="16200000">
            <a:off x="1263853" y="4118085"/>
            <a:ext cx="45719" cy="596495"/>
          </a:xfrm>
          <a:prstGeom prst="leftBrac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FC006BB-0DA3-4FA3-9285-D5B0442DFAD9}"/>
              </a:ext>
            </a:extLst>
          </p:cNvPr>
          <p:cNvSpPr txBox="1"/>
          <p:nvPr/>
        </p:nvSpPr>
        <p:spPr>
          <a:xfrm>
            <a:off x="3643952" y="2782669"/>
            <a:ext cx="3755990" cy="9233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comando </a:t>
            </a:r>
            <a:r>
              <a:rPr lang="pt-BR" b="1" dirty="0" err="1"/>
              <a:t>wait</a:t>
            </a:r>
            <a:r>
              <a:rPr lang="pt-BR" b="1" dirty="0"/>
              <a:t>() </a:t>
            </a:r>
            <a:r>
              <a:rPr lang="pt-BR" dirty="0"/>
              <a:t>aguarda até que o botão seja clicado para então executar os próximos comandos.</a:t>
            </a:r>
          </a:p>
        </p:txBody>
      </p:sp>
    </p:spTree>
    <p:extLst>
      <p:ext uri="{BB962C8B-B14F-4D97-AF65-F5344CB8AC3E}">
        <p14:creationId xmlns:p14="http://schemas.microsoft.com/office/powerpoint/2010/main" val="1575719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PennController for IBEX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5964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noProof="1"/>
              <a:t> A plataforma usa JavaScript e HTML.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noProof="1"/>
              <a:t> Interface com códigos simplificados: </a:t>
            </a:r>
            <a:r>
              <a:rPr lang="pt-BR" sz="2400" u="sng" noProof="1"/>
              <a:t>não é</a:t>
            </a:r>
            <a:r>
              <a:rPr lang="pt-BR" sz="2400" noProof="1"/>
              <a:t> necessário ter conhecimento de JavaScript para programar os experimentos.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noProof="1"/>
              <a:t> Compatível com: Google Chrome, Firefox, Internet Explorer, Safari e  Opera.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noProof="1"/>
              <a:t> Os comandos dos experimentos são escritos na linguagem Python.</a:t>
            </a:r>
          </a:p>
          <a:p>
            <a:pPr lvl="1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pt-BR" sz="2600" noProof="1">
              <a:solidFill>
                <a:schemeClr val="tx1"/>
              </a:solidFill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pt-BR" sz="2800" dirty="0"/>
          </a:p>
        </p:txBody>
      </p:sp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96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60D044B-C08B-4006-B9EF-1CC563ED5994}"/>
              </a:ext>
            </a:extLst>
          </p:cNvPr>
          <p:cNvSpPr txBox="1"/>
          <p:nvPr/>
        </p:nvSpPr>
        <p:spPr>
          <a:xfrm>
            <a:off x="3884583" y="4548117"/>
            <a:ext cx="375599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elemento </a:t>
            </a:r>
            <a:r>
              <a:rPr lang="pt-BR" b="1" dirty="0" err="1"/>
              <a:t>newVar</a:t>
            </a:r>
            <a:r>
              <a:rPr lang="pt-BR" b="1" dirty="0"/>
              <a:t>() </a:t>
            </a:r>
            <a:r>
              <a:rPr lang="pt-BR" dirty="0"/>
              <a:t>cria uma variável para receber informações dos participantes.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37A51662-9BC3-46B3-AEC6-A0CCED2361DE}"/>
              </a:ext>
            </a:extLst>
          </p:cNvPr>
          <p:cNvSpPr/>
          <p:nvPr/>
        </p:nvSpPr>
        <p:spPr>
          <a:xfrm rot="16200000">
            <a:off x="1484033" y="4194057"/>
            <a:ext cx="45719" cy="96065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D59A0EEE-299B-4754-809F-8A6E8EF0F6C4}"/>
              </a:ext>
            </a:extLst>
          </p:cNvPr>
          <p:cNvSpPr/>
          <p:nvPr/>
        </p:nvSpPr>
        <p:spPr>
          <a:xfrm rot="16200000">
            <a:off x="1533412" y="4687602"/>
            <a:ext cx="45720" cy="105941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8176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60D044B-C08B-4006-B9EF-1CC563ED5994}"/>
              </a:ext>
            </a:extLst>
          </p:cNvPr>
          <p:cNvSpPr txBox="1"/>
          <p:nvPr/>
        </p:nvSpPr>
        <p:spPr>
          <a:xfrm>
            <a:off x="3879511" y="3623185"/>
            <a:ext cx="375599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comando </a:t>
            </a:r>
            <a:r>
              <a:rPr lang="pt-BR" b="1" dirty="0"/>
              <a:t>global() </a:t>
            </a:r>
            <a:r>
              <a:rPr lang="pt-BR" dirty="0"/>
              <a:t>torna a variável global.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37A51662-9BC3-46B3-AEC6-A0CCED2361DE}"/>
              </a:ext>
            </a:extLst>
          </p:cNvPr>
          <p:cNvSpPr/>
          <p:nvPr/>
        </p:nvSpPr>
        <p:spPr>
          <a:xfrm rot="16200000">
            <a:off x="1348219" y="4463633"/>
            <a:ext cx="45720" cy="65419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6" name="Chave Esquerda 5">
            <a:extLst>
              <a:ext uri="{FF2B5EF4-FFF2-40B4-BE49-F238E27FC236}">
                <a16:creationId xmlns:a16="http://schemas.microsoft.com/office/drawing/2014/main" id="{5AB64D80-5378-44FE-A5AB-78C8430FE91B}"/>
              </a:ext>
            </a:extLst>
          </p:cNvPr>
          <p:cNvSpPr/>
          <p:nvPr/>
        </p:nvSpPr>
        <p:spPr>
          <a:xfrm rot="16200000">
            <a:off x="1348219" y="5025335"/>
            <a:ext cx="45720" cy="65419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8" name="Chave Esquerda 7">
            <a:extLst>
              <a:ext uri="{FF2B5EF4-FFF2-40B4-BE49-F238E27FC236}">
                <a16:creationId xmlns:a16="http://schemas.microsoft.com/office/drawing/2014/main" id="{8EA5A146-6632-45F7-947D-CAD07644C4DA}"/>
              </a:ext>
            </a:extLst>
          </p:cNvPr>
          <p:cNvSpPr/>
          <p:nvPr/>
        </p:nvSpPr>
        <p:spPr>
          <a:xfrm rot="16200000">
            <a:off x="2027487" y="3942208"/>
            <a:ext cx="45719" cy="2012725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9" name="Chave Esquerda 8">
            <a:extLst>
              <a:ext uri="{FF2B5EF4-FFF2-40B4-BE49-F238E27FC236}">
                <a16:creationId xmlns:a16="http://schemas.microsoft.com/office/drawing/2014/main" id="{DA6F651C-E3F0-43F2-B104-0FCF063D5027}"/>
              </a:ext>
            </a:extLst>
          </p:cNvPr>
          <p:cNvSpPr/>
          <p:nvPr/>
        </p:nvSpPr>
        <p:spPr>
          <a:xfrm rot="16200000">
            <a:off x="2027487" y="4481949"/>
            <a:ext cx="45719" cy="2012725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C512136-7D6E-4B36-AAE7-0A55B0E9128A}"/>
              </a:ext>
            </a:extLst>
          </p:cNvPr>
          <p:cNvSpPr txBox="1"/>
          <p:nvPr/>
        </p:nvSpPr>
        <p:spPr>
          <a:xfrm>
            <a:off x="4012806" y="4371265"/>
            <a:ext cx="3519425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comando </a:t>
            </a:r>
            <a:r>
              <a:rPr lang="pt-BR" b="1" dirty="0"/>
              <a:t>.set(</a:t>
            </a:r>
            <a:r>
              <a:rPr lang="pt-BR" b="1" dirty="0" err="1"/>
              <a:t>getTextInput</a:t>
            </a:r>
            <a:r>
              <a:rPr lang="pt-BR" b="1" dirty="0"/>
              <a:t>())</a:t>
            </a:r>
            <a:r>
              <a:rPr lang="pt-BR" b="1" dirty="0">
                <a:solidFill>
                  <a:srgbClr val="7030A0"/>
                </a:solidFill>
              </a:rPr>
              <a:t> </a:t>
            </a:r>
            <a:r>
              <a:rPr lang="pt-BR" dirty="0"/>
              <a:t>grava o conteúdo de texto digitado pelo participante.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842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4907F833-FE8B-48C4-A9BC-E6E4BDF5A21F}"/>
              </a:ext>
            </a:extLst>
          </p:cNvPr>
          <p:cNvSpPr/>
          <p:nvPr/>
        </p:nvSpPr>
        <p:spPr>
          <a:xfrm>
            <a:off x="3916447" y="4590647"/>
            <a:ext cx="4259180" cy="920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 parênteses </a:t>
            </a:r>
            <a:r>
              <a:rPr lang="pt-BR" b="1" dirty="0">
                <a:solidFill>
                  <a:schemeClr val="tx1"/>
                </a:solidFill>
              </a:rPr>
              <a:t>)</a:t>
            </a:r>
            <a:r>
              <a:rPr lang="pt-BR" b="1" dirty="0">
                <a:solidFill>
                  <a:schemeClr val="accent2"/>
                </a:solidFill>
              </a:rPr>
              <a:t> </a:t>
            </a:r>
            <a:r>
              <a:rPr lang="pt-BR" dirty="0">
                <a:solidFill>
                  <a:schemeClr val="tx1"/>
                </a:solidFill>
              </a:rPr>
              <a:t>na linha 38 fecha o elemento </a:t>
            </a:r>
            <a:r>
              <a:rPr lang="pt-BR" b="1" dirty="0">
                <a:solidFill>
                  <a:schemeClr val="tx1"/>
                </a:solidFill>
              </a:rPr>
              <a:t>newTrial() </a:t>
            </a:r>
            <a:r>
              <a:rPr lang="pt-BR" dirty="0">
                <a:solidFill>
                  <a:schemeClr val="tx1"/>
                </a:solidFill>
              </a:rPr>
              <a:t>iniciado na linha 5. 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D42F231-7AB2-41F5-AEC2-797754665E84}"/>
              </a:ext>
            </a:extLst>
          </p:cNvPr>
          <p:cNvSpPr/>
          <p:nvPr/>
        </p:nvSpPr>
        <p:spPr>
          <a:xfrm>
            <a:off x="673769" y="5606716"/>
            <a:ext cx="372979" cy="169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305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B4BDE25-3395-4748-9FAF-C86EC2A24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" t="17214" r="1346" b="7671"/>
          <a:stretch/>
        </p:blipFill>
        <p:spPr>
          <a:xfrm>
            <a:off x="104335" y="129015"/>
            <a:ext cx="11983329" cy="5285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44C6DB3-BE02-49DB-A6C1-9D5BD7D73CC8}"/>
              </a:ext>
            </a:extLst>
          </p:cNvPr>
          <p:cNvSpPr txBox="1"/>
          <p:nvPr/>
        </p:nvSpPr>
        <p:spPr>
          <a:xfrm>
            <a:off x="3277931" y="3429000"/>
            <a:ext cx="4470405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Antes passarmos para a próxima tela, nós adicionamos o comando </a:t>
            </a:r>
            <a:r>
              <a:rPr lang="pt-BR" b="1" dirty="0"/>
              <a:t>.log() </a:t>
            </a:r>
            <a:r>
              <a:rPr lang="pt-BR" dirty="0"/>
              <a:t>para enviar os dados fornecidos pelo participante para o arquivo de "resultados".</a:t>
            </a:r>
          </a:p>
        </p:txBody>
      </p:sp>
      <p:sp>
        <p:nvSpPr>
          <p:cNvPr id="12" name="Chave Esquerda 11">
            <a:extLst>
              <a:ext uri="{FF2B5EF4-FFF2-40B4-BE49-F238E27FC236}">
                <a16:creationId xmlns:a16="http://schemas.microsoft.com/office/drawing/2014/main" id="{6A1DE349-09A1-432D-902D-0BC2714925FD}"/>
              </a:ext>
            </a:extLst>
          </p:cNvPr>
          <p:cNvSpPr/>
          <p:nvPr/>
        </p:nvSpPr>
        <p:spPr>
          <a:xfrm rot="16200000">
            <a:off x="921407" y="4388795"/>
            <a:ext cx="45719" cy="28316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3" name="Chave Esquerda 12">
            <a:extLst>
              <a:ext uri="{FF2B5EF4-FFF2-40B4-BE49-F238E27FC236}">
                <a16:creationId xmlns:a16="http://schemas.microsoft.com/office/drawing/2014/main" id="{47073CE1-F139-4901-B285-797861209BDC}"/>
              </a:ext>
            </a:extLst>
          </p:cNvPr>
          <p:cNvSpPr/>
          <p:nvPr/>
        </p:nvSpPr>
        <p:spPr>
          <a:xfrm rot="16200000">
            <a:off x="905675" y="4550498"/>
            <a:ext cx="77182" cy="28316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5F7FB7F-80F3-4591-A183-43127A469A1F}"/>
              </a:ext>
            </a:extLst>
          </p:cNvPr>
          <p:cNvSpPr txBox="1"/>
          <p:nvPr/>
        </p:nvSpPr>
        <p:spPr>
          <a:xfrm>
            <a:off x="8060405" y="3717903"/>
            <a:ext cx="341553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Acrescentar um ponto e vírgula após o parênteses na linha 43 é opcional.</a:t>
            </a:r>
          </a:p>
        </p:txBody>
      </p:sp>
    </p:spTree>
    <p:extLst>
      <p:ext uri="{BB962C8B-B14F-4D97-AF65-F5344CB8AC3E}">
        <p14:creationId xmlns:p14="http://schemas.microsoft.com/office/powerpoint/2010/main" val="15356960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1) Tela de boas-vindas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834037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cs typeface="Courier New" panose="02070309020205020404" pitchFamily="49" charset="0"/>
              </a:rPr>
              <a:t> Vamos rodar o experimento para vermos como ficou a tela de boas-vindas!</a:t>
            </a:r>
          </a:p>
          <a:p>
            <a:pPr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2400" dirty="0">
              <a:cs typeface="Courier New" panose="02070309020205020404" pitchFamily="49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cs typeface="Courier New" panose="02070309020205020404" pitchFamily="49" charset="0"/>
                <a:hlinkClick r:id="rId2"/>
              </a:rPr>
              <a:t>https://expt.pcibex.net/ibexexps/minicursolec/la_tela_boas_vindas/experiment.html</a:t>
            </a:r>
            <a:endParaRPr lang="pt-BR" sz="2400" dirty="0">
              <a:cs typeface="Courier New" panose="02070309020205020404" pitchFamily="49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cs typeface="Courier New" panose="02070309020205020404" pitchFamily="49" charset="0"/>
            </a:endParaRPr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7786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B4BDE25-3395-4748-9FAF-C86EC2A24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" t="17214" r="1346" b="7671"/>
          <a:stretch/>
        </p:blipFill>
        <p:spPr>
          <a:xfrm>
            <a:off x="104335" y="129015"/>
            <a:ext cx="11983329" cy="5285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44C6DB3-BE02-49DB-A6C1-9D5BD7D73CC8}"/>
              </a:ext>
            </a:extLst>
          </p:cNvPr>
          <p:cNvSpPr txBox="1"/>
          <p:nvPr/>
        </p:nvSpPr>
        <p:spPr>
          <a:xfrm>
            <a:off x="2915865" y="3791721"/>
            <a:ext cx="375599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comando </a:t>
            </a:r>
            <a:r>
              <a:rPr lang="pt-BR" b="1" dirty="0"/>
              <a:t>.</a:t>
            </a:r>
            <a:r>
              <a:rPr lang="pt-BR" b="1" dirty="0" err="1"/>
              <a:t>getVar</a:t>
            </a:r>
            <a:r>
              <a:rPr lang="pt-BR" b="1" dirty="0"/>
              <a:t>() </a:t>
            </a:r>
            <a:r>
              <a:rPr lang="pt-BR" dirty="0"/>
              <a:t>recupera o conteúdo que foi atribuído às variáveis.</a:t>
            </a:r>
          </a:p>
        </p:txBody>
      </p:sp>
      <p:sp>
        <p:nvSpPr>
          <p:cNvPr id="12" name="Chave Esquerda 11">
            <a:extLst>
              <a:ext uri="{FF2B5EF4-FFF2-40B4-BE49-F238E27FC236}">
                <a16:creationId xmlns:a16="http://schemas.microsoft.com/office/drawing/2014/main" id="{6A1DE349-09A1-432D-902D-0BC2714925FD}"/>
              </a:ext>
            </a:extLst>
          </p:cNvPr>
          <p:cNvSpPr/>
          <p:nvPr/>
        </p:nvSpPr>
        <p:spPr>
          <a:xfrm rot="16200000">
            <a:off x="2010984" y="4048448"/>
            <a:ext cx="45719" cy="97507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3" name="Chave Esquerda 12">
            <a:extLst>
              <a:ext uri="{FF2B5EF4-FFF2-40B4-BE49-F238E27FC236}">
                <a16:creationId xmlns:a16="http://schemas.microsoft.com/office/drawing/2014/main" id="{47073CE1-F139-4901-B285-797861209BDC}"/>
              </a:ext>
            </a:extLst>
          </p:cNvPr>
          <p:cNvSpPr/>
          <p:nvPr/>
        </p:nvSpPr>
        <p:spPr>
          <a:xfrm rot="16200000">
            <a:off x="2039120" y="4229982"/>
            <a:ext cx="87232" cy="87729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0020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2) Instruções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6449E1C-B5D4-49F8-AE7E-3A94A54F0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 Agora vamos criar uma tela com instruções do experimento: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DAF1ED1-1FBC-4671-8932-E9F079506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33" t="19283" r="22138" b="40697"/>
          <a:stretch/>
        </p:blipFill>
        <p:spPr>
          <a:xfrm>
            <a:off x="2570747" y="2622884"/>
            <a:ext cx="7050506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15863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Importando o script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EA21E6-2FDB-4888-BFFD-DF576DD90C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60" t="13315" r="19276" b="20688"/>
          <a:stretch/>
        </p:blipFill>
        <p:spPr>
          <a:xfrm>
            <a:off x="2627296" y="2254032"/>
            <a:ext cx="6998368" cy="39992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3606931-89EF-4B59-A64F-AB3DA45EC8A6}"/>
              </a:ext>
            </a:extLst>
          </p:cNvPr>
          <p:cNvCxnSpPr>
            <a:cxnSpLocks/>
          </p:cNvCxnSpPr>
          <p:nvPr/>
        </p:nvCxnSpPr>
        <p:spPr>
          <a:xfrm flipV="1">
            <a:off x="4707670" y="6017851"/>
            <a:ext cx="0" cy="1653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Conteúdo 7">
            <a:extLst>
              <a:ext uri="{FF2B5EF4-FFF2-40B4-BE49-F238E27FC236}">
                <a16:creationId xmlns:a16="http://schemas.microsoft.com/office/drawing/2014/main" id="{D86EE021-5908-4088-9201-99B9E9826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Cliquem no símbolo de upload       e selecionem o arquivo “</a:t>
            </a:r>
            <a:r>
              <a:rPr lang="pt-BR" b="1" dirty="0" err="1"/>
              <a:t>script_LA_instrucoes</a:t>
            </a:r>
            <a:r>
              <a:rPr lang="pt-BR" dirty="0"/>
              <a:t>” 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4DEE9B9-C1B8-43CA-8A2B-551BE5C0D8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598" t="34028" r="43954" b="59432"/>
          <a:stretch/>
        </p:blipFill>
        <p:spPr>
          <a:xfrm>
            <a:off x="4782098" y="1775606"/>
            <a:ext cx="387267" cy="3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242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Importando o script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ço Reservado para Conteúdo 7">
            <a:extLst>
              <a:ext uri="{FF2B5EF4-FFF2-40B4-BE49-F238E27FC236}">
                <a16:creationId xmlns:a16="http://schemas.microsoft.com/office/drawing/2014/main" id="{D86EE021-5908-4088-9201-99B9E9826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14116"/>
            <a:ext cx="10058400" cy="4054978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Cliquem em OK e abram e em seguida cliquem no arquivo “main.js”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D5A1C7-0A0D-4942-9E30-EAEBF5A064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01" t="13315" r="19419" b="14258"/>
          <a:stretch/>
        </p:blipFill>
        <p:spPr>
          <a:xfrm>
            <a:off x="3304953" y="2379948"/>
            <a:ext cx="5582093" cy="38915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08442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F88E701-709E-4502-B5C7-71BACF8DA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" t="12917" r="1381" b="7841"/>
          <a:stretch/>
        </p:blipFill>
        <p:spPr>
          <a:xfrm>
            <a:off x="200167" y="163773"/>
            <a:ext cx="11791666" cy="54318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3102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err="1">
                <a:solidFill>
                  <a:srgbClr val="00B0F0"/>
                </a:solidFill>
              </a:rPr>
              <a:t>Phyton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5964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2400" noProof="1">
                <a:solidFill>
                  <a:schemeClr val="tx1"/>
                </a:solidFill>
              </a:rPr>
              <a:t> </a:t>
            </a:r>
            <a:r>
              <a:rPr lang="pt-BR" sz="2400" noProof="1"/>
              <a:t>Linguagem de programação de alto nível.</a:t>
            </a:r>
          </a:p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2400" noProof="1"/>
              <a:t> Permite escrever em </a:t>
            </a:r>
            <a:r>
              <a:rPr lang="pt-BR" sz="2400" b="1" noProof="1"/>
              <a:t>linguagem de script</a:t>
            </a:r>
            <a:r>
              <a:rPr lang="pt-BR" sz="2400" noProof="1"/>
              <a:t>.</a:t>
            </a:r>
          </a:p>
        </p:txBody>
      </p:sp>
      <p:pic>
        <p:nvPicPr>
          <p:cNvPr id="1026" name="Picture 2" descr="ícone Python Livre de SuperTiny">
            <a:extLst>
              <a:ext uri="{FF2B5EF4-FFF2-40B4-BE49-F238E27FC236}">
                <a16:creationId xmlns:a16="http://schemas.microsoft.com/office/drawing/2014/main" id="{AC4D9C6B-B0BA-4E14-8FDC-702E5D9919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6666" r="5778" b="10666"/>
          <a:stretch/>
        </p:blipFill>
        <p:spPr bwMode="auto">
          <a:xfrm>
            <a:off x="0" y="23959"/>
            <a:ext cx="1557338" cy="145732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5038DE3-8B96-4901-A949-40E833D87405}"/>
              </a:ext>
            </a:extLst>
          </p:cNvPr>
          <p:cNvSpPr/>
          <p:nvPr/>
        </p:nvSpPr>
        <p:spPr>
          <a:xfrm>
            <a:off x="3211353" y="3857625"/>
            <a:ext cx="5264467" cy="110799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conjunto de instruções para que uma função seja executada em determinado aplicativo.</a:t>
            </a: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CD9B176-3BAB-4940-A88C-793A4CC863B5}"/>
              </a:ext>
            </a:extLst>
          </p:cNvPr>
          <p:cNvCxnSpPr>
            <a:cxnSpLocks/>
          </p:cNvCxnSpPr>
          <p:nvPr/>
        </p:nvCxnSpPr>
        <p:spPr>
          <a:xfrm>
            <a:off x="4150519" y="3000375"/>
            <a:ext cx="33861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80F1B32E-0FE8-46A4-81F7-62E4B84C0C57}"/>
              </a:ext>
            </a:extLst>
          </p:cNvPr>
          <p:cNvCxnSpPr>
            <a:cxnSpLocks/>
          </p:cNvCxnSpPr>
          <p:nvPr/>
        </p:nvCxnSpPr>
        <p:spPr>
          <a:xfrm>
            <a:off x="5865019" y="3000375"/>
            <a:ext cx="0" cy="642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0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F88E701-709E-4502-B5C7-71BACF8DA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" t="12917" r="1381" b="7841"/>
          <a:stretch/>
        </p:blipFill>
        <p:spPr>
          <a:xfrm>
            <a:off x="200167" y="163773"/>
            <a:ext cx="11791666" cy="5431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have Esquerda 2">
            <a:extLst>
              <a:ext uri="{FF2B5EF4-FFF2-40B4-BE49-F238E27FC236}">
                <a16:creationId xmlns:a16="http://schemas.microsoft.com/office/drawing/2014/main" id="{2836B2CB-6C66-47CA-B3D1-A76C17F542DA}"/>
              </a:ext>
            </a:extLst>
          </p:cNvPr>
          <p:cNvSpPr/>
          <p:nvPr/>
        </p:nvSpPr>
        <p:spPr>
          <a:xfrm rot="16200000">
            <a:off x="1100875" y="3210722"/>
            <a:ext cx="112083" cy="54863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FDBED972-F469-4D71-9F78-F0FA87EC9ED2}"/>
              </a:ext>
            </a:extLst>
          </p:cNvPr>
          <p:cNvSpPr/>
          <p:nvPr/>
        </p:nvSpPr>
        <p:spPr>
          <a:xfrm rot="16200000">
            <a:off x="1100876" y="3848150"/>
            <a:ext cx="112081" cy="54863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5" name="Chave Esquerda 4">
            <a:extLst>
              <a:ext uri="{FF2B5EF4-FFF2-40B4-BE49-F238E27FC236}">
                <a16:creationId xmlns:a16="http://schemas.microsoft.com/office/drawing/2014/main" id="{7F5A8CD3-20AC-45EC-BFCC-86DB1D02680E}"/>
              </a:ext>
            </a:extLst>
          </p:cNvPr>
          <p:cNvSpPr/>
          <p:nvPr/>
        </p:nvSpPr>
        <p:spPr>
          <a:xfrm rot="16200000">
            <a:off x="1100877" y="4485577"/>
            <a:ext cx="112081" cy="54863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D28C1A-CA46-4CDF-8078-DEC0C960FB48}"/>
              </a:ext>
            </a:extLst>
          </p:cNvPr>
          <p:cNvSpPr txBox="1"/>
          <p:nvPr/>
        </p:nvSpPr>
        <p:spPr>
          <a:xfrm>
            <a:off x="2955543" y="4066428"/>
            <a:ext cx="375599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comando </a:t>
            </a:r>
            <a:r>
              <a:rPr lang="pt-BR" b="1" dirty="0"/>
              <a:t>.center() </a:t>
            </a:r>
            <a:r>
              <a:rPr lang="pt-BR" dirty="0"/>
              <a:t>centraliza o elementos de texto (</a:t>
            </a:r>
            <a:r>
              <a:rPr lang="pt-BR" dirty="0" err="1"/>
              <a:t>newText</a:t>
            </a:r>
            <a:r>
              <a:rPr lang="pt-BR" dirty="0"/>
              <a:t>) e o botão (</a:t>
            </a:r>
            <a:r>
              <a:rPr lang="pt-BR" dirty="0" err="1"/>
              <a:t>newButton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70947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F88E701-709E-4502-B5C7-71BACF8DA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" t="12917" r="1381" b="7841"/>
          <a:stretch/>
        </p:blipFill>
        <p:spPr>
          <a:xfrm>
            <a:off x="200167" y="163773"/>
            <a:ext cx="11791666" cy="5431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FD28C1A-CA46-4CDF-8078-DEC0C960FB48}"/>
              </a:ext>
            </a:extLst>
          </p:cNvPr>
          <p:cNvSpPr txBox="1"/>
          <p:nvPr/>
        </p:nvSpPr>
        <p:spPr>
          <a:xfrm>
            <a:off x="3224248" y="2101782"/>
            <a:ext cx="375599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Os códigos de HTML </a:t>
            </a:r>
            <a:r>
              <a:rPr lang="pt-BR" b="1" dirty="0"/>
              <a:t>&lt;p&gt;</a:t>
            </a:r>
            <a:r>
              <a:rPr lang="pt-BR" dirty="0"/>
              <a:t> e </a:t>
            </a:r>
            <a:r>
              <a:rPr lang="pt-BR" b="1" dirty="0"/>
              <a:t>&lt;/p&gt;</a:t>
            </a:r>
          </a:p>
          <a:p>
            <a:pPr algn="ctr"/>
            <a:r>
              <a:rPr lang="pt-BR" dirty="0"/>
              <a:t>indicam parágrafo.</a:t>
            </a:r>
            <a:endParaRPr lang="pt-BR" b="1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30CA971-B945-4C39-A436-8A7F05B8066C}"/>
              </a:ext>
            </a:extLst>
          </p:cNvPr>
          <p:cNvSpPr/>
          <p:nvPr/>
        </p:nvSpPr>
        <p:spPr>
          <a:xfrm>
            <a:off x="1323974" y="3019425"/>
            <a:ext cx="333375" cy="31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F812B00-C78A-4FDE-A7E8-08573E0C2E11}"/>
              </a:ext>
            </a:extLst>
          </p:cNvPr>
          <p:cNvSpPr/>
          <p:nvPr/>
        </p:nvSpPr>
        <p:spPr>
          <a:xfrm>
            <a:off x="7829549" y="2981325"/>
            <a:ext cx="333375" cy="31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3245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F88E701-709E-4502-B5C7-71BACF8DA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" t="12917" r="1381" b="7841"/>
          <a:stretch/>
        </p:blipFill>
        <p:spPr>
          <a:xfrm>
            <a:off x="200167" y="163773"/>
            <a:ext cx="11791666" cy="5431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FD28C1A-CA46-4CDF-8078-DEC0C960FB48}"/>
              </a:ext>
            </a:extLst>
          </p:cNvPr>
          <p:cNvSpPr txBox="1"/>
          <p:nvPr/>
        </p:nvSpPr>
        <p:spPr>
          <a:xfrm>
            <a:off x="3224247" y="2101782"/>
            <a:ext cx="480081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Os códigos de HMTL </a:t>
            </a:r>
            <a:r>
              <a:rPr lang="pt-BR" b="1" dirty="0"/>
              <a:t>&lt;</a:t>
            </a:r>
            <a:r>
              <a:rPr lang="pt-BR" b="1" dirty="0" err="1"/>
              <a:t>strong</a:t>
            </a:r>
            <a:r>
              <a:rPr lang="pt-BR" b="1" dirty="0"/>
              <a:t>&gt;</a:t>
            </a:r>
            <a:r>
              <a:rPr lang="pt-BR" dirty="0"/>
              <a:t> e </a:t>
            </a:r>
            <a:r>
              <a:rPr lang="pt-BR" b="1" dirty="0"/>
              <a:t>&lt;/</a:t>
            </a:r>
            <a:r>
              <a:rPr lang="pt-BR" b="1" dirty="0" err="1"/>
              <a:t>strong</a:t>
            </a:r>
            <a:r>
              <a:rPr lang="pt-BR" b="1" dirty="0"/>
              <a:t>&gt;</a:t>
            </a:r>
          </a:p>
          <a:p>
            <a:pPr algn="ctr"/>
            <a:r>
              <a:rPr lang="pt-BR" dirty="0"/>
              <a:t>colocam o texto em negrito.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30CA971-B945-4C39-A436-8A7F05B8066C}"/>
              </a:ext>
            </a:extLst>
          </p:cNvPr>
          <p:cNvSpPr/>
          <p:nvPr/>
        </p:nvSpPr>
        <p:spPr>
          <a:xfrm>
            <a:off x="2308123" y="3731341"/>
            <a:ext cx="479322" cy="208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B3381BC-CD3D-45E0-B72D-3B6455127EFA}"/>
              </a:ext>
            </a:extLst>
          </p:cNvPr>
          <p:cNvSpPr/>
          <p:nvPr/>
        </p:nvSpPr>
        <p:spPr>
          <a:xfrm>
            <a:off x="3554361" y="3731341"/>
            <a:ext cx="563983" cy="208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163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F88E701-709E-4502-B5C7-71BACF8DA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" t="12917" r="1381" b="7841"/>
          <a:stretch/>
        </p:blipFill>
        <p:spPr>
          <a:xfrm>
            <a:off x="200167" y="163773"/>
            <a:ext cx="11791666" cy="5431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have Esquerda 2">
            <a:extLst>
              <a:ext uri="{FF2B5EF4-FFF2-40B4-BE49-F238E27FC236}">
                <a16:creationId xmlns:a16="http://schemas.microsoft.com/office/drawing/2014/main" id="{2836B2CB-6C66-47CA-B3D1-A76C17F542DA}"/>
              </a:ext>
            </a:extLst>
          </p:cNvPr>
          <p:cNvSpPr/>
          <p:nvPr/>
        </p:nvSpPr>
        <p:spPr>
          <a:xfrm rot="16200000">
            <a:off x="3917717" y="2838328"/>
            <a:ext cx="192324" cy="98902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FDBED972-F469-4D71-9F78-F0FA87EC9ED2}"/>
              </a:ext>
            </a:extLst>
          </p:cNvPr>
          <p:cNvSpPr/>
          <p:nvPr/>
        </p:nvSpPr>
        <p:spPr>
          <a:xfrm rot="16200000">
            <a:off x="7202092" y="2745853"/>
            <a:ext cx="94556" cy="115644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D28C1A-CA46-4CDF-8078-DEC0C960FB48}"/>
              </a:ext>
            </a:extLst>
          </p:cNvPr>
          <p:cNvSpPr txBox="1"/>
          <p:nvPr/>
        </p:nvSpPr>
        <p:spPr>
          <a:xfrm>
            <a:off x="3376648" y="844482"/>
            <a:ext cx="3755990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PCIBEX não reconhece os sinais diacríticos.</a:t>
            </a:r>
          </a:p>
          <a:p>
            <a:pPr algn="ctr"/>
            <a:r>
              <a:rPr lang="pt-BR" dirty="0"/>
              <a:t>Um solução é usar códigos de HTML UTF-8 ao digitar o texto no editor de script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1DBB49F-7101-45C2-80F0-AE3FD99615CE}"/>
              </a:ext>
            </a:extLst>
          </p:cNvPr>
          <p:cNvSpPr txBox="1"/>
          <p:nvPr/>
        </p:nvSpPr>
        <p:spPr>
          <a:xfrm>
            <a:off x="7318995" y="844482"/>
            <a:ext cx="3755990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Um outra solução que não será abordada no escopo desse curso é editar o script externamente (no GitHub ou programa R, por exemplo)</a:t>
            </a:r>
          </a:p>
        </p:txBody>
      </p:sp>
    </p:spTree>
    <p:extLst>
      <p:ext uri="{BB962C8B-B14F-4D97-AF65-F5344CB8AC3E}">
        <p14:creationId xmlns:p14="http://schemas.microsoft.com/office/powerpoint/2010/main" val="42526701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Códigos de HTML UTF-8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51906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cs typeface="Courier New" panose="02070309020205020404" pitchFamily="49" charset="0"/>
              </a:rPr>
              <a:t> Lista completa: </a:t>
            </a:r>
            <a:r>
              <a:rPr lang="pt-BR" sz="2400" dirty="0">
                <a:cs typeface="Courier New" panose="02070309020205020404" pitchFamily="49" charset="0"/>
                <a:hlinkClick r:id="rId2"/>
              </a:rPr>
              <a:t>https://www.w3schools.com/charsets/ref_html_entities_4.asp</a:t>
            </a:r>
            <a:endParaRPr lang="pt-BR" sz="2400" dirty="0"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2400" dirty="0"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cs typeface="Courier New" panose="02070309020205020404" pitchFamily="49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2400" dirty="0">
              <a:cs typeface="Courier New" panose="02070309020205020404" pitchFamily="49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cs typeface="Courier New" panose="02070309020205020404" pitchFamily="49" charset="0"/>
            </a:endParaRPr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7685CFAA-8809-4E9D-84A6-C91CB001ED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165707"/>
              </p:ext>
            </p:extLst>
          </p:nvPr>
        </p:nvGraphicFramePr>
        <p:xfrm>
          <a:off x="2812270" y="2899610"/>
          <a:ext cx="6567459" cy="24303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5773">
                  <a:extLst>
                    <a:ext uri="{9D8B030D-6E8A-4147-A177-3AD203B41FA5}">
                      <a16:colId xmlns:a16="http://schemas.microsoft.com/office/drawing/2014/main" val="2379389026"/>
                    </a:ext>
                  </a:extLst>
                </a:gridCol>
                <a:gridCol w="4751686">
                  <a:extLst>
                    <a:ext uri="{9D8B030D-6E8A-4147-A177-3AD203B41FA5}">
                      <a16:colId xmlns:a16="http://schemas.microsoft.com/office/drawing/2014/main" val="1881234818"/>
                    </a:ext>
                  </a:extLst>
                </a:gridCol>
              </a:tblGrid>
              <a:tr h="519735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Caractere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Código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489158"/>
                  </a:ext>
                </a:extLst>
              </a:tr>
              <a:tr h="477661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ç / 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&amp;</a:t>
                      </a:r>
                      <a:r>
                        <a:rPr lang="pt-BR" sz="2000" dirty="0" err="1"/>
                        <a:t>ccedil</a:t>
                      </a:r>
                      <a:r>
                        <a:rPr lang="pt-BR" sz="2000" dirty="0"/>
                        <a:t>; / </a:t>
                      </a:r>
                      <a:r>
                        <a:rPr lang="pt-B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pt-BR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Ccedil</a:t>
                      </a:r>
                      <a:r>
                        <a:rPr lang="pt-B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504985"/>
                  </a:ext>
                </a:extLst>
              </a:tr>
              <a:tr h="477661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é / 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pt-BR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eacute</a:t>
                      </a:r>
                      <a:r>
                        <a:rPr lang="pt-B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/ &amp;</a:t>
                      </a:r>
                      <a:r>
                        <a:rPr lang="pt-BR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Eacute</a:t>
                      </a:r>
                      <a:r>
                        <a:rPr lang="pt-B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078019"/>
                  </a:ext>
                </a:extLst>
              </a:tr>
              <a:tr h="477661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Ê / 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&amp;</a:t>
                      </a:r>
                      <a:r>
                        <a:rPr lang="pt-BR" sz="2000" dirty="0" err="1"/>
                        <a:t>ecirc</a:t>
                      </a:r>
                      <a:r>
                        <a:rPr lang="pt-BR" sz="2000" dirty="0"/>
                        <a:t>; / &amp;</a:t>
                      </a:r>
                      <a:r>
                        <a:rPr lang="pt-BR" sz="2000" dirty="0" err="1"/>
                        <a:t>Ecirc</a:t>
                      </a:r>
                      <a:r>
                        <a:rPr lang="pt-BR" sz="2000" dirty="0"/>
                        <a:t>;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344063"/>
                  </a:ext>
                </a:extLst>
              </a:tr>
              <a:tr h="477661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ã / 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pt-BR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atilde</a:t>
                      </a:r>
                      <a:r>
                        <a:rPr lang="pt-B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/ &amp;</a:t>
                      </a:r>
                      <a:r>
                        <a:rPr lang="pt-BR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Atilde</a:t>
                      </a:r>
                      <a:r>
                        <a:rPr lang="pt-B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930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13534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2) Instruções da tarefa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cs typeface="Courier New" panose="02070309020205020404" pitchFamily="49" charset="0"/>
              </a:rPr>
              <a:t> Vamos rodar o experimento para vermos como ficou a tela de boas-vindas junto com as instruções:</a:t>
            </a:r>
          </a:p>
          <a:p>
            <a:pPr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2400" dirty="0">
              <a:cs typeface="Courier New" panose="02070309020205020404" pitchFamily="49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cs typeface="Courier New" panose="02070309020205020404" pitchFamily="49" charset="0"/>
                <a:hlinkClick r:id="rId2"/>
              </a:rPr>
              <a:t>https://expt.pcibex.net/ibexexps/minicursolec/la_tela_instrucoes/experiment.html</a:t>
            </a:r>
            <a:endParaRPr lang="pt-BR" sz="2400" dirty="0">
              <a:cs typeface="Courier New" panose="02070309020205020404" pitchFamily="49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cs typeface="Courier New" panose="02070309020205020404" pitchFamily="49" charset="0"/>
            </a:endParaRPr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8658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4) Experimento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Nesta parte da tarefa, o participante verá uma sequência de 4 sentenças.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Cada sentença é seguida de uma pergunta de compreensão do tipo sim ou não.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</a:t>
            </a:r>
            <a:r>
              <a:rPr lang="pt-BR" sz="2400" b="1" u="sng" dirty="0"/>
              <a:t>Observação</a:t>
            </a:r>
            <a:r>
              <a:rPr lang="pt-BR" sz="2400" dirty="0"/>
              <a:t>: a parte de treino segue os mesmos comandos. Por isso, apresentaremos o script com a parte do experimento.</a:t>
            </a:r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195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Importando o script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EA21E6-2FDB-4888-BFFD-DF576DD90C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60" t="13315" r="19276" b="20688"/>
          <a:stretch/>
        </p:blipFill>
        <p:spPr>
          <a:xfrm>
            <a:off x="2627296" y="2254032"/>
            <a:ext cx="6998368" cy="39992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3606931-89EF-4B59-A64F-AB3DA45EC8A6}"/>
              </a:ext>
            </a:extLst>
          </p:cNvPr>
          <p:cNvCxnSpPr>
            <a:cxnSpLocks/>
          </p:cNvCxnSpPr>
          <p:nvPr/>
        </p:nvCxnSpPr>
        <p:spPr>
          <a:xfrm flipV="1">
            <a:off x="4707670" y="6017851"/>
            <a:ext cx="0" cy="1653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Conteúdo 7">
            <a:extLst>
              <a:ext uri="{FF2B5EF4-FFF2-40B4-BE49-F238E27FC236}">
                <a16:creationId xmlns:a16="http://schemas.microsoft.com/office/drawing/2014/main" id="{D86EE021-5908-4088-9201-99B9E9826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Cliquem no símbolo de upload       e selecionem o arquivo “</a:t>
            </a:r>
            <a:r>
              <a:rPr lang="pt-BR" b="1" dirty="0" err="1"/>
              <a:t>script_LA_experimento</a:t>
            </a:r>
            <a:r>
              <a:rPr lang="pt-BR" dirty="0"/>
              <a:t>” 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4DEE9B9-C1B8-43CA-8A2B-551BE5C0D8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598" t="34028" r="43954" b="59432"/>
          <a:stretch/>
        </p:blipFill>
        <p:spPr>
          <a:xfrm>
            <a:off x="4782098" y="1775606"/>
            <a:ext cx="387267" cy="3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297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Importando a tabela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ço Reservado para Conteúdo 7">
            <a:extLst>
              <a:ext uri="{FF2B5EF4-FFF2-40B4-BE49-F238E27FC236}">
                <a16:creationId xmlns:a16="http://schemas.microsoft.com/office/drawing/2014/main" id="{D86EE021-5908-4088-9201-99B9E9826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14116"/>
            <a:ext cx="10058400" cy="4054978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Na parte de </a:t>
            </a:r>
            <a:r>
              <a:rPr lang="pt-BR" sz="2400" b="1" dirty="0" err="1"/>
              <a:t>Resources</a:t>
            </a:r>
            <a:r>
              <a:rPr lang="pt-BR" sz="2400" dirty="0"/>
              <a:t>, precisaremos importar uma tabela.</a:t>
            </a:r>
          </a:p>
          <a:p>
            <a:pPr marL="0" indent="0" algn="just">
              <a:buNone/>
            </a:pPr>
            <a:r>
              <a:rPr lang="pt-BR" sz="2400" dirty="0"/>
              <a:t>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0A97ADE-0196-46AE-B9BA-6A91BD062F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6" t="10528" r="41903" b="45869"/>
          <a:stretch/>
        </p:blipFill>
        <p:spPr>
          <a:xfrm>
            <a:off x="3712355" y="2647663"/>
            <a:ext cx="4767290" cy="3043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00865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Importando a tabela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ço Reservado para Conteúdo 7">
            <a:extLst>
              <a:ext uri="{FF2B5EF4-FFF2-40B4-BE49-F238E27FC236}">
                <a16:creationId xmlns:a16="http://schemas.microsoft.com/office/drawing/2014/main" id="{D86EE021-5908-4088-9201-99B9E9826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14116"/>
            <a:ext cx="10058400" cy="4054978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sz="2400" dirty="0"/>
              <a:t>Cliquem no símbolo de upload       e selecionem o arquivo “</a:t>
            </a:r>
            <a:r>
              <a:rPr lang="pt-BR" sz="2400" b="1" dirty="0"/>
              <a:t>Itens</a:t>
            </a:r>
            <a:r>
              <a:rPr lang="pt-BR" sz="2400" dirty="0"/>
              <a:t>”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0A97ADE-0196-46AE-B9BA-6A91BD062F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6" t="10528" r="41903" b="45869"/>
          <a:stretch/>
        </p:blipFill>
        <p:spPr>
          <a:xfrm>
            <a:off x="3712355" y="2647663"/>
            <a:ext cx="4767290" cy="30434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95B5324-E521-4E31-A44D-DFF3C0F4C81A}"/>
              </a:ext>
            </a:extLst>
          </p:cNvPr>
          <p:cNvCxnSpPr>
            <a:cxnSpLocks/>
          </p:cNvCxnSpPr>
          <p:nvPr/>
        </p:nvCxnSpPr>
        <p:spPr>
          <a:xfrm flipV="1">
            <a:off x="6096000" y="5525766"/>
            <a:ext cx="0" cy="1653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1163039D-6123-4505-9A8E-C130A6B405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598" t="34028" r="43954" b="59432"/>
          <a:stretch/>
        </p:blipFill>
        <p:spPr>
          <a:xfrm>
            <a:off x="5464486" y="1814116"/>
            <a:ext cx="387267" cy="3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7771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3959</TotalTime>
  <Words>3035</Words>
  <Application>Microsoft Macintosh PowerPoint</Application>
  <PresentationFormat>Widescreen</PresentationFormat>
  <Paragraphs>378</Paragraphs>
  <Slides>128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128</vt:i4>
      </vt:variant>
    </vt:vector>
  </HeadingPairs>
  <TitlesOfParts>
    <vt:vector size="134" baseType="lpstr">
      <vt:lpstr>Arial</vt:lpstr>
      <vt:lpstr>Arial</vt:lpstr>
      <vt:lpstr>Calibri</vt:lpstr>
      <vt:lpstr>Courier New</vt:lpstr>
      <vt:lpstr>Wingdings</vt:lpstr>
      <vt:lpstr>Retrospectiva</vt:lpstr>
      <vt:lpstr>Experimentos em Psicolinguística com  a plataforma PCIBEX</vt:lpstr>
      <vt:lpstr>Panorama do Curso</vt:lpstr>
      <vt:lpstr>Apresentação do PowerPoint</vt:lpstr>
      <vt:lpstr>A sigla PCIBEX </vt:lpstr>
      <vt:lpstr>Plataforma Ibex Farm</vt:lpstr>
      <vt:lpstr>PennController for IBEX</vt:lpstr>
      <vt:lpstr>PennController for IBEX</vt:lpstr>
      <vt:lpstr>PennController for IBEX</vt:lpstr>
      <vt:lpstr>Phyton</vt:lpstr>
      <vt:lpstr>Phyton</vt:lpstr>
      <vt:lpstr>Experimentos no PCIBEX</vt:lpstr>
      <vt:lpstr>Apresentação do PowerPoint</vt:lpstr>
      <vt:lpstr>PCIBEX</vt:lpstr>
      <vt:lpstr>PCIBEX</vt:lpstr>
      <vt:lpstr>PCIBEX: Experiment Farm</vt:lpstr>
      <vt:lpstr>PCIBEX</vt:lpstr>
      <vt:lpstr>PCIBEX: Documentation</vt:lpstr>
      <vt:lpstr>PCIBEX</vt:lpstr>
      <vt:lpstr>PCIBEX: Support</vt:lpstr>
      <vt:lpstr>PCIBEX: Support</vt:lpstr>
      <vt:lpstr>PCIBEX: Support</vt:lpstr>
      <vt:lpstr>PCIBEX</vt:lpstr>
      <vt:lpstr>PCIBEX</vt:lpstr>
      <vt:lpstr>PCIBEX</vt:lpstr>
      <vt:lpstr>Criando a conta no PCIbex Farm</vt:lpstr>
      <vt:lpstr>Criando a conta no PCIbex Farm</vt:lpstr>
      <vt:lpstr>Criando um experimento</vt:lpstr>
      <vt:lpstr>Criando um experimento</vt:lpstr>
      <vt:lpstr>Criando um experimento</vt:lpstr>
      <vt:lpstr>Criando um experimento</vt:lpstr>
      <vt:lpstr>A plataforma de edição do experimento</vt:lpstr>
      <vt:lpstr>A plataforma de edição do experimento</vt:lpstr>
      <vt:lpstr>A plataforma de edição do experimento</vt:lpstr>
      <vt:lpstr>A plataforma de edição do experimento</vt:lpstr>
      <vt:lpstr>A plataforma de edição do experimento</vt:lpstr>
      <vt:lpstr>A plataforma de edição do experimento</vt:lpstr>
      <vt:lpstr>O editor de script</vt:lpstr>
      <vt:lpstr>O editor de script</vt:lpstr>
      <vt:lpstr>O editor de script</vt:lpstr>
      <vt:lpstr>O editor de script</vt:lpstr>
      <vt:lpstr>O editor de script</vt:lpstr>
      <vt:lpstr>O editor de script</vt:lpstr>
      <vt:lpstr>A plataforma de edição do experimento</vt:lpstr>
      <vt:lpstr>myTable.csv</vt:lpstr>
      <vt:lpstr>A plataforma de edição do experimento</vt:lpstr>
      <vt:lpstr>A plataforma de edição do experimento</vt:lpstr>
      <vt:lpstr>A plataforma de edição do experimento</vt:lpstr>
      <vt:lpstr>A plataforma de edição do experimento</vt:lpstr>
      <vt:lpstr>A plataforma de edição do experimento</vt:lpstr>
      <vt:lpstr>A plataforma de edição do experimento</vt:lpstr>
      <vt:lpstr>Recados</vt:lpstr>
      <vt:lpstr>Apresentação do PowerPoint</vt:lpstr>
      <vt:lpstr>Apresentação do PowerPoint</vt:lpstr>
      <vt:lpstr>Tarefa de Leitura Automonitorada  (Self-paced reading)</vt:lpstr>
      <vt:lpstr>Partes básicas do script do experimento</vt:lpstr>
      <vt:lpstr>Elements</vt:lpstr>
      <vt:lpstr>Elements</vt:lpstr>
      <vt:lpstr>Acessando a conta no PCIbex Farm</vt:lpstr>
      <vt:lpstr>Acessando o experimento </vt:lpstr>
      <vt:lpstr>Editando um script</vt:lpstr>
      <vt:lpstr>Editando um script</vt:lpstr>
      <vt:lpstr>1) Tela de boas-vindas</vt:lpstr>
      <vt:lpstr>Editando um script</vt:lpstr>
      <vt:lpstr>Editando um script</vt:lpstr>
      <vt:lpstr>Apresentação do PowerPoint</vt:lpstr>
      <vt:lpstr>Comentários no script</vt:lpstr>
      <vt:lpstr>The Debugger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1) Tela de boas-vindas</vt:lpstr>
      <vt:lpstr>Apresentação do PowerPoint</vt:lpstr>
      <vt:lpstr>2) Instruções</vt:lpstr>
      <vt:lpstr>Importando o script</vt:lpstr>
      <vt:lpstr>Importando o script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Códigos de HTML UTF-8</vt:lpstr>
      <vt:lpstr>2) Instruções da tarefa</vt:lpstr>
      <vt:lpstr>4) Experimento</vt:lpstr>
      <vt:lpstr>Importando o script</vt:lpstr>
      <vt:lpstr>Importando a tabela</vt:lpstr>
      <vt:lpstr>Importando a tabela</vt:lpstr>
      <vt:lpstr>Importando a tabela</vt:lpstr>
      <vt:lpstr>Importando a tabela</vt:lpstr>
      <vt:lpstr>Tabela</vt:lpstr>
      <vt:lpstr>Tabela</vt:lpstr>
      <vt:lpstr>Tabela</vt:lpstr>
      <vt:lpstr>Tabela</vt:lpstr>
      <vt:lpstr>4) Experimento</vt:lpstr>
      <vt:lpstr>Apresentação do PowerPoint</vt:lpstr>
      <vt:lpstr>Dashed Sentence</vt:lpstr>
      <vt:lpstr>Dashed Sentence</vt:lpstr>
      <vt:lpstr>Apresentação do PowerPoint</vt:lpstr>
      <vt:lpstr>Tabela</vt:lpstr>
      <vt:lpstr>Apresentação do PowerPoint</vt:lpstr>
      <vt:lpstr>Tabela</vt:lpstr>
      <vt:lpstr>Apresentação do PowerPoint</vt:lpstr>
      <vt:lpstr>Apresentação do PowerPoint</vt:lpstr>
      <vt:lpstr>Apresentação do PowerPoint</vt:lpstr>
      <vt:lpstr>Apresentação do PowerPoint</vt:lpstr>
      <vt:lpstr>Tabela</vt:lpstr>
      <vt:lpstr>4) Experimento</vt:lpstr>
      <vt:lpstr>5) Tela final do experimento</vt:lpstr>
      <vt:lpstr>Importando o script</vt:lpstr>
      <vt:lpstr>Importando o script</vt:lpstr>
      <vt:lpstr>Apresentação do PowerPoint</vt:lpstr>
      <vt:lpstr>Apresentação do PowerPoint</vt:lpstr>
      <vt:lpstr>5) Tela final do experimento</vt:lpstr>
      <vt:lpstr>5) Tela final do experimento</vt:lpstr>
      <vt:lpstr>Resultados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Andressa Silva</dc:creator>
  <cp:lastModifiedBy>Microsoft Office User</cp:lastModifiedBy>
  <cp:revision>257</cp:revision>
  <dcterms:created xsi:type="dcterms:W3CDTF">2020-09-01T21:56:16Z</dcterms:created>
  <dcterms:modified xsi:type="dcterms:W3CDTF">2020-10-03T23:53:58Z</dcterms:modified>
</cp:coreProperties>
</file>